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9" r:id="rId1"/>
    <p:sldMasterId id="2147483985" r:id="rId2"/>
    <p:sldMasterId id="2147484002" r:id="rId3"/>
    <p:sldMasterId id="2147484018" r:id="rId4"/>
    <p:sldMasterId id="2147484066" r:id="rId5"/>
  </p:sldMasterIdLst>
  <p:notesMasterIdLst>
    <p:notesMasterId r:id="rId79"/>
  </p:notesMasterIdLst>
  <p:handoutMasterIdLst>
    <p:handoutMasterId r:id="rId80"/>
  </p:handoutMasterIdLst>
  <p:sldIdLst>
    <p:sldId id="996" r:id="rId6"/>
    <p:sldId id="998" r:id="rId7"/>
    <p:sldId id="1103" r:id="rId8"/>
    <p:sldId id="1104" r:id="rId9"/>
    <p:sldId id="1105" r:id="rId10"/>
    <p:sldId id="1106" r:id="rId11"/>
    <p:sldId id="1122" r:id="rId12"/>
    <p:sldId id="1123" r:id="rId13"/>
    <p:sldId id="1124" r:id="rId14"/>
    <p:sldId id="1111" r:id="rId15"/>
    <p:sldId id="1112" r:id="rId16"/>
    <p:sldId id="1114" r:id="rId17"/>
    <p:sldId id="1109" r:id="rId18"/>
    <p:sldId id="1120" r:id="rId19"/>
    <p:sldId id="1125" r:id="rId20"/>
    <p:sldId id="1110" r:id="rId21"/>
    <p:sldId id="1115" r:id="rId22"/>
    <p:sldId id="1116" r:id="rId23"/>
    <p:sldId id="1117" r:id="rId24"/>
    <p:sldId id="1153" r:id="rId25"/>
    <p:sldId id="1154" r:id="rId26"/>
    <p:sldId id="1155" r:id="rId27"/>
    <p:sldId id="1126" r:id="rId28"/>
    <p:sldId id="1127" r:id="rId29"/>
    <p:sldId id="330" r:id="rId30"/>
    <p:sldId id="281" r:id="rId31"/>
    <p:sldId id="331" r:id="rId32"/>
    <p:sldId id="283" r:id="rId33"/>
    <p:sldId id="285" r:id="rId34"/>
    <p:sldId id="286" r:id="rId35"/>
    <p:sldId id="332" r:id="rId36"/>
    <p:sldId id="1147" r:id="rId37"/>
    <p:sldId id="1148" r:id="rId38"/>
    <p:sldId id="1149" r:id="rId39"/>
    <p:sldId id="1150" r:id="rId40"/>
    <p:sldId id="1151" r:id="rId41"/>
    <p:sldId id="1152" r:id="rId42"/>
    <p:sldId id="1160" r:id="rId43"/>
    <p:sldId id="1138" r:id="rId44"/>
    <p:sldId id="1139" r:id="rId45"/>
    <p:sldId id="287" r:id="rId46"/>
    <p:sldId id="335" r:id="rId47"/>
    <p:sldId id="1128" r:id="rId48"/>
    <p:sldId id="1131" r:id="rId49"/>
    <p:sldId id="1132" r:id="rId50"/>
    <p:sldId id="1157" r:id="rId51"/>
    <p:sldId id="1133" r:id="rId52"/>
    <p:sldId id="291" r:id="rId53"/>
    <p:sldId id="292" r:id="rId54"/>
    <p:sldId id="1140" r:id="rId55"/>
    <p:sldId id="294" r:id="rId56"/>
    <p:sldId id="295" r:id="rId57"/>
    <p:sldId id="296" r:id="rId58"/>
    <p:sldId id="297" r:id="rId59"/>
    <p:sldId id="314" r:id="rId60"/>
    <p:sldId id="1156" r:id="rId61"/>
    <p:sldId id="299" r:id="rId62"/>
    <p:sldId id="1136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10" r:id="rId73"/>
    <p:sldId id="311" r:id="rId74"/>
    <p:sldId id="312" r:id="rId75"/>
    <p:sldId id="376" r:id="rId76"/>
    <p:sldId id="1158" r:id="rId77"/>
    <p:sldId id="1159" r:id="rId78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0DE"/>
    <a:srgbClr val="34C0E9"/>
    <a:srgbClr val="4CC9F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53" autoAdjust="0"/>
    <p:restoredTop sz="85978" autoAdjust="0"/>
  </p:normalViewPr>
  <p:slideViewPr>
    <p:cSldViewPr>
      <p:cViewPr varScale="1">
        <p:scale>
          <a:sx n="108" d="100"/>
          <a:sy n="108" d="100"/>
        </p:scale>
        <p:origin x="7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402"/>
    </p:cViewPr>
  </p:sorterViewPr>
  <p:notesViewPr>
    <p:cSldViewPr>
      <p:cViewPr varScale="1">
        <p:scale>
          <a:sx n="55" d="100"/>
          <a:sy n="55" d="100"/>
        </p:scale>
        <p:origin x="-290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C976C-F751-FC48-82B2-F978B8BA58B4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E89C6D-0493-B041-A2EE-3F8E8A3338E8}">
      <dgm:prSet phldrT="[Text]" custT="1"/>
      <dgm:spPr>
        <a:solidFill>
          <a:schemeClr val="accent2"/>
        </a:solidFill>
        <a:effectLst>
          <a:softEdge rad="50800"/>
        </a:effectLst>
      </dgm:spPr>
      <dgm:t>
        <a:bodyPr/>
        <a:lstStyle/>
        <a:p>
          <a:r>
            <a:rPr lang="en-US" sz="2000" b="1" dirty="0" err="1">
              <a:solidFill>
                <a:schemeClr val="tx1"/>
              </a:solidFill>
              <a:latin typeface="+mn-ea"/>
              <a:ea typeface="+mn-ea"/>
            </a:rPr>
            <a:t>人可读</a:t>
          </a:r>
          <a:endParaRPr lang="en-US" sz="2000" dirty="0">
            <a:solidFill>
              <a:schemeClr val="tx1"/>
            </a:solidFill>
            <a:latin typeface="+mn-ea"/>
            <a:ea typeface="+mn-ea"/>
          </a:endParaRPr>
        </a:p>
      </dgm:t>
    </dgm:pt>
    <dgm:pt modelId="{C14749A3-2BF9-A244-BA9A-E18CDCE78CA8}" type="parTrans" cxnId="{A8E9FD0C-E14B-E64E-B0AF-E93A10D8CF35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13AEBB9C-E04E-2844-9487-E19B1AA537B3}" type="sibTrans" cxnId="{A8E9FD0C-E14B-E64E-B0AF-E93A10D8CF35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6D0E48FC-8858-6B4C-8521-BB8B60EC9D98}">
      <dgm:prSet phldrT="[Text]" custT="1"/>
      <dgm:spPr>
        <a:solidFill>
          <a:schemeClr val="accent2"/>
        </a:solidFill>
        <a:effectLst>
          <a:softEdge rad="50800"/>
        </a:effectLst>
      </dgm:spPr>
      <dgm:t>
        <a:bodyPr/>
        <a:lstStyle/>
        <a:p>
          <a:r>
            <a:rPr lang="en-NZ" sz="2000" b="1" dirty="0" err="1">
              <a:solidFill>
                <a:schemeClr val="tx1"/>
              </a:solidFill>
              <a:latin typeface="+mn-ea"/>
              <a:ea typeface="+mn-ea"/>
            </a:rPr>
            <a:t>机器可读</a:t>
          </a:r>
          <a:endParaRPr lang="en-US" sz="2000" dirty="0">
            <a:solidFill>
              <a:schemeClr val="tx1"/>
            </a:solidFill>
            <a:latin typeface="+mn-ea"/>
            <a:ea typeface="+mn-ea"/>
          </a:endParaRPr>
        </a:p>
      </dgm:t>
    </dgm:pt>
    <dgm:pt modelId="{3E8C3210-F260-2841-A91B-722B01A7D83B}" type="parTrans" cxnId="{26E06D3E-16A6-D540-9E3F-A26CACDFE1AC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B6015B51-2745-3B40-B29C-9320C7803080}" type="sibTrans" cxnId="{26E06D3E-16A6-D540-9E3F-A26CACDFE1AC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D146F49B-BDBE-2241-88FC-3341D4564524}">
      <dgm:prSet phldrT="[Text]" custT="1"/>
      <dgm:spPr>
        <a:solidFill>
          <a:schemeClr val="accent2"/>
        </a:solidFill>
        <a:effectLst>
          <a:softEdge rad="50800"/>
        </a:effectLst>
      </dgm:spPr>
      <dgm:t>
        <a:bodyPr/>
        <a:lstStyle/>
        <a:p>
          <a:r>
            <a:rPr lang="en-US" sz="2000" b="1" dirty="0" err="1">
              <a:solidFill>
                <a:schemeClr val="tx1"/>
              </a:solidFill>
              <a:latin typeface="+mn-ea"/>
              <a:ea typeface="+mn-ea"/>
            </a:rPr>
            <a:t>通信</a:t>
          </a:r>
          <a:endParaRPr lang="en-US" sz="2000" dirty="0">
            <a:solidFill>
              <a:schemeClr val="tx1"/>
            </a:solidFill>
            <a:latin typeface="+mn-ea"/>
            <a:ea typeface="+mn-ea"/>
          </a:endParaRPr>
        </a:p>
      </dgm:t>
    </dgm:pt>
    <dgm:pt modelId="{1B9A31DB-E9B0-3840-B15B-3C2EBC140743}" type="parTrans" cxnId="{CC6D7F40-B0CA-7B48-A244-48C3133FC06B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614ABAF2-CD0F-8047-8149-1548C3397402}" type="sibTrans" cxnId="{CC6D7F40-B0CA-7B48-A244-48C3133FC06B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8949F803-F94A-1842-B39D-99A859DAE223}">
      <dgm:prSet custT="1"/>
      <dgm:spPr/>
      <dgm:t>
        <a:bodyPr/>
        <a:lstStyle/>
        <a:p>
          <a:r>
            <a:rPr kumimoji="1" lang="zh-CN" altLang="en-US" sz="2000" dirty="0">
              <a:latin typeface="+mn-ea"/>
              <a:ea typeface="+mn-ea"/>
            </a:rPr>
            <a:t>适用于计算机和用户之间的交互</a:t>
          </a:r>
          <a:endParaRPr lang="en-US" sz="2000" dirty="0">
            <a:latin typeface="+mn-ea"/>
            <a:ea typeface="+mn-ea"/>
          </a:endParaRPr>
        </a:p>
      </dgm:t>
    </dgm:pt>
    <dgm:pt modelId="{E1AAAC86-EF19-2240-BA86-A2C9B10432BF}" type="parTrans" cxnId="{EDD8E308-0207-E04F-AD30-603D151F3D1F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D3726F36-8623-FC41-8F51-BE0C9D806DCE}" type="sibTrans" cxnId="{EDD8E308-0207-E04F-AD30-603D151F3D1F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3D0C69D6-548C-2641-9310-18F0482A1123}">
      <dgm:prSet custT="1"/>
      <dgm:spPr/>
      <dgm:t>
        <a:bodyPr/>
        <a:lstStyle/>
        <a:p>
          <a:r>
            <a:rPr kumimoji="1" lang="zh-CN" altLang="en-US" sz="2000" dirty="0">
              <a:latin typeface="+mn-ea"/>
              <a:ea typeface="+mn-ea"/>
            </a:rPr>
            <a:t>如打印机，终端（显示器、 键盘和鼠标等）</a:t>
          </a:r>
          <a:endParaRPr lang="en-US" sz="2000" dirty="0">
            <a:latin typeface="+mn-ea"/>
            <a:ea typeface="+mn-ea"/>
          </a:endParaRPr>
        </a:p>
      </dgm:t>
    </dgm:pt>
    <dgm:pt modelId="{9C130145-EA52-A349-9E9F-061FAA10E4D3}" type="parTrans" cxnId="{ABAE6EE0-0474-EB47-9368-B830EE8FEA8D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5526B0D0-4955-4C4D-B5F3-5D00B3ECC35E}" type="sibTrans" cxnId="{ABAE6EE0-0474-EB47-9368-B830EE8FEA8D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EDC75140-C643-1E42-9DC8-F65DED235457}">
      <dgm:prSet custT="1"/>
      <dgm:spPr/>
      <dgm:t>
        <a:bodyPr/>
        <a:lstStyle/>
        <a:p>
          <a:r>
            <a:rPr lang="en-NZ" sz="2000" dirty="0" err="1">
              <a:latin typeface="+mn-ea"/>
              <a:ea typeface="+mn-ea"/>
            </a:rPr>
            <a:t>适用于与电子设备通信</a:t>
          </a:r>
          <a:endParaRPr lang="en-NZ" sz="2000" dirty="0">
            <a:latin typeface="+mn-ea"/>
            <a:ea typeface="+mn-ea"/>
          </a:endParaRPr>
        </a:p>
      </dgm:t>
    </dgm:pt>
    <dgm:pt modelId="{90C4588F-9726-C245-B92E-81869AE38735}" type="parTrans" cxnId="{7A0330AA-0872-9641-A6B6-9AC7BCB333C5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B66CAB93-EAEA-E446-817B-4671B39A027B}" type="sibTrans" cxnId="{7A0330AA-0872-9641-A6B6-9AC7BCB333C5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CB4D711B-C0BA-E443-8661-FDB92E943306}">
      <dgm:prSet custT="1"/>
      <dgm:spPr/>
      <dgm:t>
        <a:bodyPr/>
        <a:lstStyle/>
        <a:p>
          <a:r>
            <a:rPr lang="en-US" sz="2000" dirty="0" err="1">
              <a:latin typeface="+mn-ea"/>
              <a:ea typeface="+mn-ea"/>
            </a:rPr>
            <a:t>适用于远程设备通信</a:t>
          </a:r>
          <a:endParaRPr lang="en-US" sz="2000" dirty="0">
            <a:latin typeface="+mn-ea"/>
            <a:ea typeface="+mn-ea"/>
          </a:endParaRPr>
        </a:p>
      </dgm:t>
    </dgm:pt>
    <dgm:pt modelId="{E9CD0342-F77A-3A43-8C1D-37E547835037}" type="parTrans" cxnId="{9AB93F35-C2DE-AC4C-BA0E-DD511D942CFF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DBD6B8FC-B83E-0340-94E7-4544D29405CD}" type="sibTrans" cxnId="{9AB93F35-C2DE-AC4C-BA0E-DD511D942CFF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316C6C9C-21F2-0B42-AC69-460245A64D99}">
      <dgm:prSet custT="1"/>
      <dgm:spPr/>
      <dgm:t>
        <a:bodyPr/>
        <a:lstStyle/>
        <a:p>
          <a:r>
            <a:rPr lang="en-US" sz="2000" dirty="0" err="1">
              <a:latin typeface="+mn-ea"/>
              <a:ea typeface="+mn-ea"/>
            </a:rPr>
            <a:t>如调制解调器</a:t>
          </a:r>
          <a:r>
            <a:rPr lang="zh-CN" altLang="en-US" sz="2000" dirty="0">
              <a:latin typeface="+mn-ea"/>
              <a:ea typeface="+mn-ea"/>
            </a:rPr>
            <a:t>、网卡等</a:t>
          </a:r>
          <a:endParaRPr lang="en-US" sz="2000" dirty="0">
            <a:latin typeface="+mn-ea"/>
            <a:ea typeface="+mn-ea"/>
          </a:endParaRPr>
        </a:p>
      </dgm:t>
    </dgm:pt>
    <dgm:pt modelId="{18B263FB-2FD4-ED43-BB1F-43E47F075405}" type="parTrans" cxnId="{2362B3C1-CBDF-8348-84B1-0D10E3CC4ADB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9CEAB826-A463-164C-9C9B-9496AF8A3F09}" type="sibTrans" cxnId="{2362B3C1-CBDF-8348-84B1-0D10E3CC4ADB}">
      <dgm:prSet/>
      <dgm:spPr/>
      <dgm:t>
        <a:bodyPr/>
        <a:lstStyle/>
        <a:p>
          <a:endParaRPr lang="en-US" sz="2400">
            <a:latin typeface="+mn-ea"/>
            <a:ea typeface="+mn-ea"/>
          </a:endParaRPr>
        </a:p>
      </dgm:t>
    </dgm:pt>
    <dgm:pt modelId="{9F81FC8D-0FA5-C342-808F-0D2E00A80BED}">
      <dgm:prSet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如磁盘驱动器、</a:t>
          </a:r>
          <a:r>
            <a:rPr lang="en-US" altLang="zh-CN" sz="2000" dirty="0">
              <a:latin typeface="+mn-ea"/>
              <a:ea typeface="+mn-ea"/>
            </a:rPr>
            <a:t>USB</a:t>
          </a:r>
          <a:r>
            <a:rPr lang="zh-CN" altLang="en-US" sz="2000" dirty="0">
              <a:latin typeface="+mn-ea"/>
              <a:ea typeface="+mn-ea"/>
            </a:rPr>
            <a:t>密钥、传感器和控制器等</a:t>
          </a:r>
          <a:endParaRPr lang="en-NZ" sz="2000" dirty="0">
            <a:latin typeface="+mn-ea"/>
            <a:ea typeface="+mn-ea"/>
          </a:endParaRPr>
        </a:p>
      </dgm:t>
    </dgm:pt>
    <dgm:pt modelId="{E7362B22-24A4-A34D-A5B2-0D0ACAF53ECC}" type="parTrans" cxnId="{5CC37514-51EC-F343-AA8D-199B57695993}">
      <dgm:prSet/>
      <dgm:spPr/>
      <dgm:t>
        <a:bodyPr/>
        <a:lstStyle/>
        <a:p>
          <a:endParaRPr lang="zh-CN" altLang="en-US" sz="2400">
            <a:latin typeface="+mn-ea"/>
            <a:ea typeface="+mn-ea"/>
          </a:endParaRPr>
        </a:p>
      </dgm:t>
    </dgm:pt>
    <dgm:pt modelId="{AC28615D-F3C6-4D48-818B-F652404FA9C2}" type="sibTrans" cxnId="{5CC37514-51EC-F343-AA8D-199B57695993}">
      <dgm:prSet/>
      <dgm:spPr/>
      <dgm:t>
        <a:bodyPr/>
        <a:lstStyle/>
        <a:p>
          <a:endParaRPr lang="zh-CN" altLang="en-US" sz="2400">
            <a:latin typeface="+mn-ea"/>
            <a:ea typeface="+mn-ea"/>
          </a:endParaRPr>
        </a:p>
      </dgm:t>
    </dgm:pt>
    <dgm:pt modelId="{49D68194-88F4-E442-95D4-F35DAF013834}" type="pres">
      <dgm:prSet presAssocID="{AFAC976C-F751-FC48-82B2-F978B8BA58B4}" presName="linear" presStyleCnt="0">
        <dgm:presLayoutVars>
          <dgm:dir/>
          <dgm:animLvl val="lvl"/>
          <dgm:resizeHandles val="exact"/>
        </dgm:presLayoutVars>
      </dgm:prSet>
      <dgm:spPr/>
    </dgm:pt>
    <dgm:pt modelId="{FED9D3AF-2805-4F4A-9FBF-B5C2B2D3068A}" type="pres">
      <dgm:prSet presAssocID="{0DE89C6D-0493-B041-A2EE-3F8E8A3338E8}" presName="parentLin" presStyleCnt="0"/>
      <dgm:spPr/>
    </dgm:pt>
    <dgm:pt modelId="{4606453E-3D64-AA4D-9155-B05018665D6B}" type="pres">
      <dgm:prSet presAssocID="{0DE89C6D-0493-B041-A2EE-3F8E8A3338E8}" presName="parentLeftMargin" presStyleLbl="node1" presStyleIdx="0" presStyleCnt="3"/>
      <dgm:spPr/>
    </dgm:pt>
    <dgm:pt modelId="{FBB9E506-97C9-A249-8FED-E01C7E14EF65}" type="pres">
      <dgm:prSet presAssocID="{0DE89C6D-0493-B041-A2EE-3F8E8A3338E8}" presName="parentText" presStyleLbl="node1" presStyleIdx="0" presStyleCnt="3" custScaleY="292683" custLinFactNeighborX="17800">
        <dgm:presLayoutVars>
          <dgm:chMax val="0"/>
          <dgm:bulletEnabled val="1"/>
        </dgm:presLayoutVars>
      </dgm:prSet>
      <dgm:spPr/>
    </dgm:pt>
    <dgm:pt modelId="{489AF488-BB4D-AB40-9343-5F7B8C9FFB20}" type="pres">
      <dgm:prSet presAssocID="{0DE89C6D-0493-B041-A2EE-3F8E8A3338E8}" presName="negativeSpace" presStyleCnt="0"/>
      <dgm:spPr/>
    </dgm:pt>
    <dgm:pt modelId="{B2C9979D-1879-0C4F-8A37-54B31EF240CF}" type="pres">
      <dgm:prSet presAssocID="{0DE89C6D-0493-B041-A2EE-3F8E8A3338E8}" presName="childText" presStyleLbl="conFgAcc1" presStyleIdx="0" presStyleCnt="3">
        <dgm:presLayoutVars>
          <dgm:bulletEnabled val="1"/>
        </dgm:presLayoutVars>
      </dgm:prSet>
      <dgm:spPr/>
    </dgm:pt>
    <dgm:pt modelId="{02C41722-BA73-6D47-993C-DCD8DAE6D9FB}" type="pres">
      <dgm:prSet presAssocID="{13AEBB9C-E04E-2844-9487-E19B1AA537B3}" presName="spaceBetweenRectangles" presStyleCnt="0"/>
      <dgm:spPr/>
    </dgm:pt>
    <dgm:pt modelId="{4D0EE74C-83B9-2344-98DF-06E6DE7E83E2}" type="pres">
      <dgm:prSet presAssocID="{6D0E48FC-8858-6B4C-8521-BB8B60EC9D98}" presName="parentLin" presStyleCnt="0"/>
      <dgm:spPr/>
    </dgm:pt>
    <dgm:pt modelId="{56334DC3-8F3B-3647-A453-B070F48679EF}" type="pres">
      <dgm:prSet presAssocID="{6D0E48FC-8858-6B4C-8521-BB8B60EC9D98}" presName="parentLeftMargin" presStyleLbl="node1" presStyleIdx="0" presStyleCnt="3"/>
      <dgm:spPr/>
    </dgm:pt>
    <dgm:pt modelId="{B3123124-83CF-B944-9DE9-775C9C34CCC6}" type="pres">
      <dgm:prSet presAssocID="{6D0E48FC-8858-6B4C-8521-BB8B60EC9D98}" presName="parentText" presStyleLbl="node1" presStyleIdx="1" presStyleCnt="3" custScaleY="294858">
        <dgm:presLayoutVars>
          <dgm:chMax val="0"/>
          <dgm:bulletEnabled val="1"/>
        </dgm:presLayoutVars>
      </dgm:prSet>
      <dgm:spPr/>
    </dgm:pt>
    <dgm:pt modelId="{DE88FC05-1054-594C-8ADD-0E08F4267900}" type="pres">
      <dgm:prSet presAssocID="{6D0E48FC-8858-6B4C-8521-BB8B60EC9D98}" presName="negativeSpace" presStyleCnt="0"/>
      <dgm:spPr/>
    </dgm:pt>
    <dgm:pt modelId="{6D7049AE-0945-ED43-A96C-FF52F6539C8F}" type="pres">
      <dgm:prSet presAssocID="{6D0E48FC-8858-6B4C-8521-BB8B60EC9D98}" presName="childText" presStyleLbl="conFgAcc1" presStyleIdx="1" presStyleCnt="3">
        <dgm:presLayoutVars>
          <dgm:bulletEnabled val="1"/>
        </dgm:presLayoutVars>
      </dgm:prSet>
      <dgm:spPr/>
    </dgm:pt>
    <dgm:pt modelId="{DE099E1C-FEB1-694A-8484-F16268060BB7}" type="pres">
      <dgm:prSet presAssocID="{B6015B51-2745-3B40-B29C-9320C7803080}" presName="spaceBetweenRectangles" presStyleCnt="0"/>
      <dgm:spPr/>
    </dgm:pt>
    <dgm:pt modelId="{4F317941-0ED6-6B45-81A8-91A176F3D44F}" type="pres">
      <dgm:prSet presAssocID="{D146F49B-BDBE-2241-88FC-3341D4564524}" presName="parentLin" presStyleCnt="0"/>
      <dgm:spPr/>
    </dgm:pt>
    <dgm:pt modelId="{119B175D-FE43-7640-B04B-C75386B5EA9C}" type="pres">
      <dgm:prSet presAssocID="{D146F49B-BDBE-2241-88FC-3341D4564524}" presName="parentLeftMargin" presStyleLbl="node1" presStyleIdx="1" presStyleCnt="3"/>
      <dgm:spPr/>
    </dgm:pt>
    <dgm:pt modelId="{FADD827A-CDD6-4644-BCD4-259123B08226}" type="pres">
      <dgm:prSet presAssocID="{D146F49B-BDBE-2241-88FC-3341D4564524}" presName="parentText" presStyleLbl="node1" presStyleIdx="2" presStyleCnt="3" custScaleY="320380">
        <dgm:presLayoutVars>
          <dgm:chMax val="0"/>
          <dgm:bulletEnabled val="1"/>
        </dgm:presLayoutVars>
      </dgm:prSet>
      <dgm:spPr/>
    </dgm:pt>
    <dgm:pt modelId="{22BE360B-91AF-0543-BB8A-DBC3806210BF}" type="pres">
      <dgm:prSet presAssocID="{D146F49B-BDBE-2241-88FC-3341D4564524}" presName="negativeSpace" presStyleCnt="0"/>
      <dgm:spPr/>
    </dgm:pt>
    <dgm:pt modelId="{296168ED-EAA0-5940-A255-E05A1D713695}" type="pres">
      <dgm:prSet presAssocID="{D146F49B-BDBE-2241-88FC-3341D456452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DD8E308-0207-E04F-AD30-603D151F3D1F}" srcId="{0DE89C6D-0493-B041-A2EE-3F8E8A3338E8}" destId="{8949F803-F94A-1842-B39D-99A859DAE223}" srcOrd="0" destOrd="0" parTransId="{E1AAAC86-EF19-2240-BA86-A2C9B10432BF}" sibTransId="{D3726F36-8623-FC41-8F51-BE0C9D806DCE}"/>
    <dgm:cxn modelId="{A8E9FD0C-E14B-E64E-B0AF-E93A10D8CF35}" srcId="{AFAC976C-F751-FC48-82B2-F978B8BA58B4}" destId="{0DE89C6D-0493-B041-A2EE-3F8E8A3338E8}" srcOrd="0" destOrd="0" parTransId="{C14749A3-2BF9-A244-BA9A-E18CDCE78CA8}" sibTransId="{13AEBB9C-E04E-2844-9487-E19B1AA537B3}"/>
    <dgm:cxn modelId="{E5832710-A6DD-984B-A19B-9DE8F670BDD7}" type="presOf" srcId="{0DE89C6D-0493-B041-A2EE-3F8E8A3338E8}" destId="{4606453E-3D64-AA4D-9155-B05018665D6B}" srcOrd="0" destOrd="0" presId="urn:microsoft.com/office/officeart/2005/8/layout/list1"/>
    <dgm:cxn modelId="{5CC37514-51EC-F343-AA8D-199B57695993}" srcId="{6D0E48FC-8858-6B4C-8521-BB8B60EC9D98}" destId="{9F81FC8D-0FA5-C342-808F-0D2E00A80BED}" srcOrd="1" destOrd="0" parTransId="{E7362B22-24A4-A34D-A5B2-0D0ACAF53ECC}" sibTransId="{AC28615D-F3C6-4D48-818B-F652404FA9C2}"/>
    <dgm:cxn modelId="{93A29E14-87F1-5440-956F-F9F472C3CE4F}" type="presOf" srcId="{9F81FC8D-0FA5-C342-808F-0D2E00A80BED}" destId="{6D7049AE-0945-ED43-A96C-FF52F6539C8F}" srcOrd="0" destOrd="1" presId="urn:microsoft.com/office/officeart/2005/8/layout/list1"/>
    <dgm:cxn modelId="{9A064F25-1E35-0D4E-899C-1E229D8F9298}" type="presOf" srcId="{CB4D711B-C0BA-E443-8661-FDB92E943306}" destId="{296168ED-EAA0-5940-A255-E05A1D713695}" srcOrd="0" destOrd="0" presId="urn:microsoft.com/office/officeart/2005/8/layout/list1"/>
    <dgm:cxn modelId="{6CE28A32-9078-6943-B12A-99F603400D55}" type="presOf" srcId="{EDC75140-C643-1E42-9DC8-F65DED235457}" destId="{6D7049AE-0945-ED43-A96C-FF52F6539C8F}" srcOrd="0" destOrd="0" presId="urn:microsoft.com/office/officeart/2005/8/layout/list1"/>
    <dgm:cxn modelId="{9AB93F35-C2DE-AC4C-BA0E-DD511D942CFF}" srcId="{D146F49B-BDBE-2241-88FC-3341D4564524}" destId="{CB4D711B-C0BA-E443-8661-FDB92E943306}" srcOrd="0" destOrd="0" parTransId="{E9CD0342-F77A-3A43-8C1D-37E547835037}" sibTransId="{DBD6B8FC-B83E-0340-94E7-4544D29405CD}"/>
    <dgm:cxn modelId="{26E06D3E-16A6-D540-9E3F-A26CACDFE1AC}" srcId="{AFAC976C-F751-FC48-82B2-F978B8BA58B4}" destId="{6D0E48FC-8858-6B4C-8521-BB8B60EC9D98}" srcOrd="1" destOrd="0" parTransId="{3E8C3210-F260-2841-A91B-722B01A7D83B}" sibTransId="{B6015B51-2745-3B40-B29C-9320C7803080}"/>
    <dgm:cxn modelId="{CC6D7F40-B0CA-7B48-A244-48C3133FC06B}" srcId="{AFAC976C-F751-FC48-82B2-F978B8BA58B4}" destId="{D146F49B-BDBE-2241-88FC-3341D4564524}" srcOrd="2" destOrd="0" parTransId="{1B9A31DB-E9B0-3840-B15B-3C2EBC140743}" sibTransId="{614ABAF2-CD0F-8047-8149-1548C3397402}"/>
    <dgm:cxn modelId="{C8B2D841-B332-FA41-B843-DC7A6F6C6CB4}" type="presOf" srcId="{0DE89C6D-0493-B041-A2EE-3F8E8A3338E8}" destId="{FBB9E506-97C9-A249-8FED-E01C7E14EF65}" srcOrd="1" destOrd="0" presId="urn:microsoft.com/office/officeart/2005/8/layout/list1"/>
    <dgm:cxn modelId="{83222A4C-5B3E-E346-9DF5-1AD2D1F95B1B}" type="presOf" srcId="{6D0E48FC-8858-6B4C-8521-BB8B60EC9D98}" destId="{56334DC3-8F3B-3647-A453-B070F48679EF}" srcOrd="0" destOrd="0" presId="urn:microsoft.com/office/officeart/2005/8/layout/list1"/>
    <dgm:cxn modelId="{3E0EA186-1BF1-4043-A70A-7C340424A65B}" type="presOf" srcId="{AFAC976C-F751-FC48-82B2-F978B8BA58B4}" destId="{49D68194-88F4-E442-95D4-F35DAF013834}" srcOrd="0" destOrd="0" presId="urn:microsoft.com/office/officeart/2005/8/layout/list1"/>
    <dgm:cxn modelId="{5562C495-7260-C845-9318-7990C74F678B}" type="presOf" srcId="{D146F49B-BDBE-2241-88FC-3341D4564524}" destId="{119B175D-FE43-7640-B04B-C75386B5EA9C}" srcOrd="0" destOrd="0" presId="urn:microsoft.com/office/officeart/2005/8/layout/list1"/>
    <dgm:cxn modelId="{92D628A0-C953-E345-B9BA-C6D35FD104CD}" type="presOf" srcId="{3D0C69D6-548C-2641-9310-18F0482A1123}" destId="{B2C9979D-1879-0C4F-8A37-54B31EF240CF}" srcOrd="0" destOrd="1" presId="urn:microsoft.com/office/officeart/2005/8/layout/list1"/>
    <dgm:cxn modelId="{7A0330AA-0872-9641-A6B6-9AC7BCB333C5}" srcId="{6D0E48FC-8858-6B4C-8521-BB8B60EC9D98}" destId="{EDC75140-C643-1E42-9DC8-F65DED235457}" srcOrd="0" destOrd="0" parTransId="{90C4588F-9726-C245-B92E-81869AE38735}" sibTransId="{B66CAB93-EAEA-E446-817B-4671B39A027B}"/>
    <dgm:cxn modelId="{D58488B3-8524-E845-9E5B-207594B474B3}" type="presOf" srcId="{6D0E48FC-8858-6B4C-8521-BB8B60EC9D98}" destId="{B3123124-83CF-B944-9DE9-775C9C34CCC6}" srcOrd="1" destOrd="0" presId="urn:microsoft.com/office/officeart/2005/8/layout/list1"/>
    <dgm:cxn modelId="{CFB79ABF-44CD-604C-B3DA-B82024C173D0}" type="presOf" srcId="{D146F49B-BDBE-2241-88FC-3341D4564524}" destId="{FADD827A-CDD6-4644-BCD4-259123B08226}" srcOrd="1" destOrd="0" presId="urn:microsoft.com/office/officeart/2005/8/layout/list1"/>
    <dgm:cxn modelId="{2362B3C1-CBDF-8348-84B1-0D10E3CC4ADB}" srcId="{D146F49B-BDBE-2241-88FC-3341D4564524}" destId="{316C6C9C-21F2-0B42-AC69-460245A64D99}" srcOrd="1" destOrd="0" parTransId="{18B263FB-2FD4-ED43-BB1F-43E47F075405}" sibTransId="{9CEAB826-A463-164C-9C9B-9496AF8A3F09}"/>
    <dgm:cxn modelId="{F17791D7-A77E-8549-8B0D-1CF1B17FEE03}" type="presOf" srcId="{316C6C9C-21F2-0B42-AC69-460245A64D99}" destId="{296168ED-EAA0-5940-A255-E05A1D713695}" srcOrd="0" destOrd="1" presId="urn:microsoft.com/office/officeart/2005/8/layout/list1"/>
    <dgm:cxn modelId="{ABAE6EE0-0474-EB47-9368-B830EE8FEA8D}" srcId="{0DE89C6D-0493-B041-A2EE-3F8E8A3338E8}" destId="{3D0C69D6-548C-2641-9310-18F0482A1123}" srcOrd="1" destOrd="0" parTransId="{9C130145-EA52-A349-9E9F-061FAA10E4D3}" sibTransId="{5526B0D0-4955-4C4D-B5F3-5D00B3ECC35E}"/>
    <dgm:cxn modelId="{C70110FA-1FA2-F349-9F3B-0861AABC297A}" type="presOf" srcId="{8949F803-F94A-1842-B39D-99A859DAE223}" destId="{B2C9979D-1879-0C4F-8A37-54B31EF240CF}" srcOrd="0" destOrd="0" presId="urn:microsoft.com/office/officeart/2005/8/layout/list1"/>
    <dgm:cxn modelId="{DF850F1C-79C0-A747-9504-D51D300AEFEA}" type="presParOf" srcId="{49D68194-88F4-E442-95D4-F35DAF013834}" destId="{FED9D3AF-2805-4F4A-9FBF-B5C2B2D3068A}" srcOrd="0" destOrd="0" presId="urn:microsoft.com/office/officeart/2005/8/layout/list1"/>
    <dgm:cxn modelId="{E64CD705-1B6B-7C4C-A89C-0FE46EFB03A8}" type="presParOf" srcId="{FED9D3AF-2805-4F4A-9FBF-B5C2B2D3068A}" destId="{4606453E-3D64-AA4D-9155-B05018665D6B}" srcOrd="0" destOrd="0" presId="urn:microsoft.com/office/officeart/2005/8/layout/list1"/>
    <dgm:cxn modelId="{EF494ABE-0F89-494C-803A-2794DE52905E}" type="presParOf" srcId="{FED9D3AF-2805-4F4A-9FBF-B5C2B2D3068A}" destId="{FBB9E506-97C9-A249-8FED-E01C7E14EF65}" srcOrd="1" destOrd="0" presId="urn:microsoft.com/office/officeart/2005/8/layout/list1"/>
    <dgm:cxn modelId="{7C818739-B449-7A48-898C-A85D92109987}" type="presParOf" srcId="{49D68194-88F4-E442-95D4-F35DAF013834}" destId="{489AF488-BB4D-AB40-9343-5F7B8C9FFB20}" srcOrd="1" destOrd="0" presId="urn:microsoft.com/office/officeart/2005/8/layout/list1"/>
    <dgm:cxn modelId="{BAF46D95-708C-1D48-854E-E1620F052E44}" type="presParOf" srcId="{49D68194-88F4-E442-95D4-F35DAF013834}" destId="{B2C9979D-1879-0C4F-8A37-54B31EF240CF}" srcOrd="2" destOrd="0" presId="urn:microsoft.com/office/officeart/2005/8/layout/list1"/>
    <dgm:cxn modelId="{DC25440B-EDBA-DF4F-87CA-582A6EB7A687}" type="presParOf" srcId="{49D68194-88F4-E442-95D4-F35DAF013834}" destId="{02C41722-BA73-6D47-993C-DCD8DAE6D9FB}" srcOrd="3" destOrd="0" presId="urn:microsoft.com/office/officeart/2005/8/layout/list1"/>
    <dgm:cxn modelId="{B54913AC-FDB5-EB4E-8DD7-0FD2C36697AE}" type="presParOf" srcId="{49D68194-88F4-E442-95D4-F35DAF013834}" destId="{4D0EE74C-83B9-2344-98DF-06E6DE7E83E2}" srcOrd="4" destOrd="0" presId="urn:microsoft.com/office/officeart/2005/8/layout/list1"/>
    <dgm:cxn modelId="{B4FCF5C4-2A4A-1541-839C-843F50F138DB}" type="presParOf" srcId="{4D0EE74C-83B9-2344-98DF-06E6DE7E83E2}" destId="{56334DC3-8F3B-3647-A453-B070F48679EF}" srcOrd="0" destOrd="0" presId="urn:microsoft.com/office/officeart/2005/8/layout/list1"/>
    <dgm:cxn modelId="{B90ED364-ED12-804E-B8BD-9AE8A41F4014}" type="presParOf" srcId="{4D0EE74C-83B9-2344-98DF-06E6DE7E83E2}" destId="{B3123124-83CF-B944-9DE9-775C9C34CCC6}" srcOrd="1" destOrd="0" presId="urn:microsoft.com/office/officeart/2005/8/layout/list1"/>
    <dgm:cxn modelId="{46703555-23C3-3C4C-84E2-4ACF5483F388}" type="presParOf" srcId="{49D68194-88F4-E442-95D4-F35DAF013834}" destId="{DE88FC05-1054-594C-8ADD-0E08F4267900}" srcOrd="5" destOrd="0" presId="urn:microsoft.com/office/officeart/2005/8/layout/list1"/>
    <dgm:cxn modelId="{7F37B5FF-4321-184D-84D7-113F85B8C760}" type="presParOf" srcId="{49D68194-88F4-E442-95D4-F35DAF013834}" destId="{6D7049AE-0945-ED43-A96C-FF52F6539C8F}" srcOrd="6" destOrd="0" presId="urn:microsoft.com/office/officeart/2005/8/layout/list1"/>
    <dgm:cxn modelId="{302DBE9B-DA88-D346-B8FA-AB34F992D158}" type="presParOf" srcId="{49D68194-88F4-E442-95D4-F35DAF013834}" destId="{DE099E1C-FEB1-694A-8484-F16268060BB7}" srcOrd="7" destOrd="0" presId="urn:microsoft.com/office/officeart/2005/8/layout/list1"/>
    <dgm:cxn modelId="{C00DA0A3-EA85-E64F-B1CB-3CAA82B202DA}" type="presParOf" srcId="{49D68194-88F4-E442-95D4-F35DAF013834}" destId="{4F317941-0ED6-6B45-81A8-91A176F3D44F}" srcOrd="8" destOrd="0" presId="urn:microsoft.com/office/officeart/2005/8/layout/list1"/>
    <dgm:cxn modelId="{5FB3CBE4-D0C8-174D-B186-4117476CE61A}" type="presParOf" srcId="{4F317941-0ED6-6B45-81A8-91A176F3D44F}" destId="{119B175D-FE43-7640-B04B-C75386B5EA9C}" srcOrd="0" destOrd="0" presId="urn:microsoft.com/office/officeart/2005/8/layout/list1"/>
    <dgm:cxn modelId="{B9E70A10-BEB2-F947-A159-575E90396E8E}" type="presParOf" srcId="{4F317941-0ED6-6B45-81A8-91A176F3D44F}" destId="{FADD827A-CDD6-4644-BCD4-259123B08226}" srcOrd="1" destOrd="0" presId="urn:microsoft.com/office/officeart/2005/8/layout/list1"/>
    <dgm:cxn modelId="{BC326CBD-10EC-D44C-A409-4B4666973234}" type="presParOf" srcId="{49D68194-88F4-E442-95D4-F35DAF013834}" destId="{22BE360B-91AF-0543-BB8A-DBC3806210BF}" srcOrd="9" destOrd="0" presId="urn:microsoft.com/office/officeart/2005/8/layout/list1"/>
    <dgm:cxn modelId="{45AA6917-45A5-BF4E-AAD0-579FAD178D86}" type="presParOf" srcId="{49D68194-88F4-E442-95D4-F35DAF013834}" destId="{296168ED-EAA0-5940-A255-E05A1D7136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8BA960-BEFB-C746-A5D5-5F249C882C2D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396F84-566A-D845-B0DD-1BCBE90FF02A}">
      <dgm:prSet phldrT="[Text]" custT="1"/>
      <dgm:spPr>
        <a:solidFill>
          <a:srgbClr val="660066"/>
        </a:solidFill>
      </dgm:spPr>
      <dgm:t>
        <a:bodyPr/>
        <a:lstStyle/>
        <a:p>
          <a:pPr algn="ctr"/>
          <a:r>
            <a:rPr kumimoji="1" lang="zh-CN" altLang="en-US" sz="1800" i="1" dirty="0">
              <a:latin typeface="+mn-ea"/>
              <a:ea typeface="+mn-ea"/>
            </a:rPr>
            <a:t>数据传输速率</a:t>
          </a:r>
          <a:endParaRPr lang="en-US" sz="1800" i="1" dirty="0">
            <a:latin typeface="+mn-ea"/>
            <a:ea typeface="+mn-ea"/>
          </a:endParaRPr>
        </a:p>
      </dgm:t>
    </dgm:pt>
    <dgm:pt modelId="{3E021B1E-D991-724A-8330-99B807D8033E}" type="parTrans" cxnId="{4FF86F33-FD69-2648-B14B-002EEB130C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A763D3F-6D97-7944-92E1-B05AD874774C}" type="sibTrans" cxnId="{4FF86F33-FD69-2648-B14B-002EEB130C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7D75AE8C-554D-F445-ACDE-E84D4ED8E9BD}">
      <dgm:prSet custT="1"/>
      <dgm:spPr/>
      <dgm:t>
        <a:bodyPr/>
        <a:lstStyle/>
        <a:p>
          <a:r>
            <a:rPr lang="en-NZ" sz="1800" dirty="0" err="1">
              <a:latin typeface="+mn-ea"/>
              <a:ea typeface="+mn-ea"/>
            </a:rPr>
            <a:t>可能会</a:t>
          </a:r>
          <a:r>
            <a:rPr kumimoji="1" lang="zh-CN" altLang="en-US" sz="1800" dirty="0">
              <a:latin typeface="+mn-ea"/>
              <a:ea typeface="+mn-ea"/>
            </a:rPr>
            <a:t>相差几个数量级</a:t>
          </a:r>
          <a:endParaRPr lang="en-NZ" sz="1800" dirty="0">
            <a:latin typeface="+mn-ea"/>
            <a:ea typeface="+mn-ea"/>
          </a:endParaRPr>
        </a:p>
      </dgm:t>
    </dgm:pt>
    <dgm:pt modelId="{1248E283-DF9E-BD44-86AA-7BA28211F8E3}" type="parTrans" cxnId="{E4788B57-1053-8442-8F8C-99693B46F48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D877A58-3376-4A46-9C1B-D64C3FFA36DD}" type="sibTrans" cxnId="{E4788B57-1053-8442-8F8C-99693B46F48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6052A6D-8A96-7842-AD6D-3449E8E81A31}">
      <dgm:prSet custT="1"/>
      <dgm:spPr>
        <a:solidFill>
          <a:srgbClr val="660066"/>
        </a:solidFill>
      </dgm:spPr>
      <dgm:t>
        <a:bodyPr/>
        <a:lstStyle/>
        <a:p>
          <a:pPr algn="ctr"/>
          <a:r>
            <a:rPr lang="en-NZ" sz="1800" i="1" dirty="0" err="1">
              <a:latin typeface="+mn-ea"/>
              <a:ea typeface="+mn-ea"/>
            </a:rPr>
            <a:t>应用</a:t>
          </a:r>
          <a:endParaRPr lang="en-NZ" sz="1800" i="1" dirty="0">
            <a:latin typeface="+mn-ea"/>
            <a:ea typeface="+mn-ea"/>
          </a:endParaRPr>
        </a:p>
      </dgm:t>
    </dgm:pt>
    <dgm:pt modelId="{29D5FBE9-83BF-C14C-8238-9D74130A62F3}" type="parTrans" cxnId="{2B500D41-3A00-134E-9CA9-A75BED337B39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AA56561-F6FA-F343-AE53-43BE969F5BDA}" type="sibTrans" cxnId="{2B500D41-3A00-134E-9CA9-A75BED337B39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38D3B16-1FBC-6A48-90BF-28B0491A0AD3}">
      <dgm:prSet custT="1"/>
      <dgm:spPr/>
      <dgm:t>
        <a:bodyPr/>
        <a:lstStyle/>
        <a:p>
          <a:pPr marL="0" indent="398463"/>
          <a:r>
            <a:rPr lang="en-NZ" sz="1800" dirty="0">
              <a:latin typeface="+mn-ea"/>
              <a:ea typeface="+mn-ea"/>
            </a:rPr>
            <a:t> </a:t>
          </a:r>
          <a:r>
            <a:rPr lang="en-NZ" sz="1800" dirty="0" err="1">
              <a:latin typeface="+mn-ea"/>
              <a:ea typeface="+mn-ea"/>
            </a:rPr>
            <a:t>设备用途对操作系统及应用软件和策略都有影响</a:t>
          </a:r>
          <a:endParaRPr lang="en-NZ" sz="1800" dirty="0">
            <a:latin typeface="+mn-ea"/>
            <a:ea typeface="+mn-ea"/>
          </a:endParaRPr>
        </a:p>
      </dgm:t>
    </dgm:pt>
    <dgm:pt modelId="{913F298B-06FE-DA4B-B785-721EA24F8978}" type="parTrans" cxnId="{5786DFD0-EEB4-1546-9BD5-DBAAC5569B2D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058525F-E1EF-7645-9498-03B002CA86EB}" type="sibTrans" cxnId="{5786DFD0-EEB4-1546-9BD5-DBAAC5569B2D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82594DB4-688B-FB4A-8C60-0CAEBA8B2ADC}">
      <dgm:prSet custT="1"/>
      <dgm:spPr>
        <a:solidFill>
          <a:srgbClr val="660066"/>
        </a:solidFill>
      </dgm:spPr>
      <dgm:t>
        <a:bodyPr/>
        <a:lstStyle/>
        <a:p>
          <a:pPr algn="ctr"/>
          <a:r>
            <a:rPr lang="en-NZ" sz="1800" i="1" dirty="0" err="1">
              <a:latin typeface="+mn-ea"/>
              <a:ea typeface="+mn-ea"/>
            </a:rPr>
            <a:t>控制l的复杂性</a:t>
          </a:r>
          <a:endParaRPr lang="en-NZ" sz="1800" i="1" dirty="0">
            <a:latin typeface="+mn-ea"/>
            <a:ea typeface="+mn-ea"/>
          </a:endParaRPr>
        </a:p>
      </dgm:t>
    </dgm:pt>
    <dgm:pt modelId="{E779F855-1F36-3440-B227-E5E2E3680554}" type="parTrans" cxnId="{D4886F37-270E-8B43-9C92-D433B16D05C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BD97AB5-20E0-C543-853F-2C5984CE54AA}" type="sibTrans" cxnId="{D4886F37-270E-8B43-9C92-D433B16D05C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4E7D757-3F16-2D48-B7D3-6685B95EAD51}">
      <dgm:prSet custT="1"/>
      <dgm:spPr/>
      <dgm:t>
        <a:bodyPr/>
        <a:lstStyle/>
        <a:p>
          <a:pPr marL="858838" indent="52388"/>
          <a:r>
            <a:rPr lang="en-NZ" sz="1800" dirty="0">
              <a:latin typeface="+mn-ea"/>
              <a:ea typeface="+mn-ea"/>
            </a:rPr>
            <a:t> </a:t>
          </a:r>
          <a:r>
            <a:rPr lang="en-NZ" sz="1800" dirty="0" err="1">
              <a:latin typeface="+mn-ea"/>
              <a:ea typeface="+mn-ea"/>
            </a:rPr>
            <a:t>不同设备控制接口复杂性不一样</a:t>
          </a:r>
          <a:r>
            <a:rPr lang="zh-CN" altLang="en-US" sz="1800" dirty="0">
              <a:latin typeface="+mn-ea"/>
              <a:ea typeface="+mn-ea"/>
            </a:rPr>
            <a:t>，这些差异对操作系统的影响，被控制该设</a:t>
          </a:r>
          <a:r>
            <a:rPr lang="en-US" altLang="zh-CN" sz="1800" dirty="0">
              <a:latin typeface="+mn-ea"/>
              <a:ea typeface="+mn-ea"/>
            </a:rPr>
            <a:t>   </a:t>
          </a:r>
          <a:r>
            <a:rPr lang="zh-CN" altLang="en-US" sz="1800" dirty="0">
              <a:latin typeface="+mn-ea"/>
              <a:ea typeface="+mn-ea"/>
            </a:rPr>
            <a:t>备的</a:t>
          </a:r>
          <a:r>
            <a:rPr lang="en-US" altLang="zh-CN" sz="1800" dirty="0">
              <a:latin typeface="+mn-ea"/>
              <a:ea typeface="+mn-ea"/>
            </a:rPr>
            <a:t>I/O</a:t>
          </a:r>
          <a:r>
            <a:rPr lang="zh-CN" altLang="en-US" sz="1800" dirty="0">
              <a:latin typeface="+mn-ea"/>
              <a:ea typeface="+mn-ea"/>
            </a:rPr>
            <a:t>模块的复杂性过滤</a:t>
          </a:r>
          <a:endParaRPr lang="en-NZ" sz="1600" dirty="0">
            <a:latin typeface="+mn-ea"/>
            <a:ea typeface="+mn-ea"/>
          </a:endParaRPr>
        </a:p>
      </dgm:t>
    </dgm:pt>
    <dgm:pt modelId="{A951A92D-1DFE-9640-A5E7-9394723DE6A1}" type="parTrans" cxnId="{F8A09EAB-1BE7-2148-BCD8-5DA3A7AE05B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5F77210-B08A-514B-9F0B-34F74BCA0D60}" type="sibTrans" cxnId="{F8A09EAB-1BE7-2148-BCD8-5DA3A7AE05B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9B81AD8-1E1F-7D49-B975-E49BE4C0D952}">
      <dgm:prSet custT="1"/>
      <dgm:spPr>
        <a:solidFill>
          <a:srgbClr val="660066"/>
        </a:solidFill>
      </dgm:spPr>
      <dgm:t>
        <a:bodyPr/>
        <a:lstStyle/>
        <a:p>
          <a:pPr algn="ctr"/>
          <a:r>
            <a:rPr lang="en-NZ" sz="1800" i="1" dirty="0" err="1">
              <a:latin typeface="+mn-ea"/>
              <a:ea typeface="+mn-ea"/>
            </a:rPr>
            <a:t>传输单元</a:t>
          </a:r>
          <a:endParaRPr lang="en-NZ" sz="1800" i="1" dirty="0">
            <a:latin typeface="+mn-ea"/>
            <a:ea typeface="+mn-ea"/>
          </a:endParaRPr>
        </a:p>
      </dgm:t>
    </dgm:pt>
    <dgm:pt modelId="{A253DD59-B0FB-A843-8640-92378E35B6B5}" type="parTrans" cxnId="{690C92C5-6668-5E45-AF32-FECE2827CB2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17122C77-C1A4-3F4C-8D60-FF2C723E84F0}" type="sibTrans" cxnId="{690C92C5-6668-5E45-AF32-FECE2827CB2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D79366A-E3B2-6248-ABC8-44E8B26DD02D}">
      <dgm:prSet custT="1"/>
      <dgm:spPr/>
      <dgm:t>
        <a:bodyPr/>
        <a:lstStyle/>
        <a:p>
          <a:pPr marL="0" indent="1308100"/>
          <a:r>
            <a:rPr lang="en-NZ" sz="1800" dirty="0">
              <a:latin typeface="+mn-ea"/>
              <a:ea typeface="+mn-ea"/>
            </a:rPr>
            <a:t>  </a:t>
          </a:r>
          <a:r>
            <a:rPr lang="en-NZ" sz="1800" dirty="0" err="1">
              <a:latin typeface="+mn-ea"/>
              <a:ea typeface="+mn-ea"/>
            </a:rPr>
            <a:t>数据可按字节</a:t>
          </a:r>
          <a:r>
            <a:rPr lang="zh-CN" altLang="en-US" sz="1800" dirty="0">
              <a:latin typeface="+mn-ea"/>
              <a:ea typeface="+mn-ea"/>
            </a:rPr>
            <a:t>、字节流、块等单元传输</a:t>
          </a:r>
          <a:endParaRPr lang="en-NZ" sz="1800" dirty="0">
            <a:latin typeface="+mn-ea"/>
            <a:ea typeface="+mn-ea"/>
          </a:endParaRPr>
        </a:p>
      </dgm:t>
    </dgm:pt>
    <dgm:pt modelId="{E10DA35A-D379-344F-BD13-3D0AE69BA9E3}" type="parTrans" cxnId="{57F81773-9562-6442-A4C2-57EAD71F7A7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6BF6CDF-8407-CE45-A4DA-BAF99E997F22}" type="sibTrans" cxnId="{57F81773-9562-6442-A4C2-57EAD71F7A7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02F18109-C4A5-4748-953A-CDD1B970AEEE}">
      <dgm:prSet custT="1"/>
      <dgm:spPr>
        <a:solidFill>
          <a:srgbClr val="660066"/>
        </a:solidFill>
      </dgm:spPr>
      <dgm:t>
        <a:bodyPr/>
        <a:lstStyle/>
        <a:p>
          <a:pPr algn="ctr"/>
          <a:r>
            <a:rPr lang="en-NZ" sz="1800" i="1" dirty="0" err="1">
              <a:latin typeface="+mn-ea"/>
              <a:ea typeface="+mn-ea"/>
            </a:rPr>
            <a:t>数据表示</a:t>
          </a:r>
          <a:endParaRPr lang="en-NZ" sz="1800" i="1" dirty="0">
            <a:latin typeface="+mn-ea"/>
            <a:ea typeface="+mn-ea"/>
          </a:endParaRPr>
        </a:p>
      </dgm:t>
    </dgm:pt>
    <dgm:pt modelId="{C5B7C849-7308-A543-9C95-E3B8C1FD82A1}" type="parTrans" cxnId="{B332E9AC-B37A-F74F-A339-AE0E725BC7E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12F577A5-6F45-1042-916C-4EDAFCDB6B3D}" type="sibTrans" cxnId="{B332E9AC-B37A-F74F-A339-AE0E725BC7E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38271F7-0236-D043-BEF0-6191E5C5996C}">
      <dgm:prSet custT="1"/>
      <dgm:spPr/>
      <dgm:t>
        <a:bodyPr/>
        <a:lstStyle/>
        <a:p>
          <a:pPr marL="0" indent="1770063"/>
          <a:r>
            <a:rPr lang="en-NZ" sz="1800" dirty="0">
              <a:latin typeface="+mn-ea"/>
              <a:ea typeface="+mn-ea"/>
            </a:rPr>
            <a:t>  </a:t>
          </a:r>
          <a:r>
            <a:rPr lang="en-NZ" sz="1800" dirty="0" err="1">
              <a:latin typeface="+mn-ea"/>
              <a:ea typeface="+mn-ea"/>
            </a:rPr>
            <a:t>不同设备采用不同的数据编码方式</a:t>
          </a:r>
          <a:endParaRPr lang="en-NZ" sz="1800" dirty="0">
            <a:latin typeface="+mn-ea"/>
            <a:ea typeface="+mn-ea"/>
          </a:endParaRPr>
        </a:p>
      </dgm:t>
    </dgm:pt>
    <dgm:pt modelId="{CB3EE04E-1709-824F-A842-F5608FB1E913}" type="parTrans" cxnId="{2A0059D7-9FD6-6E4C-A72A-D5E03635E9E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52A4494-E629-3B43-AA25-C0410C8736D5}" type="sibTrans" cxnId="{2A0059D7-9FD6-6E4C-A72A-D5E03635E9E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CF3D23A-4E61-864A-9A13-21C6263AC075}">
      <dgm:prSet custT="1"/>
      <dgm:spPr>
        <a:solidFill>
          <a:srgbClr val="660066"/>
        </a:solidFill>
      </dgm:spPr>
      <dgm:t>
        <a:bodyPr/>
        <a:lstStyle/>
        <a:p>
          <a:r>
            <a:rPr lang="en-NZ" sz="1800" i="1" dirty="0" err="1">
              <a:latin typeface="+mn-ea"/>
              <a:ea typeface="+mn-ea"/>
            </a:rPr>
            <a:t>错误条件</a:t>
          </a:r>
          <a:endParaRPr lang="en-NZ" sz="1800" i="1" dirty="0">
            <a:latin typeface="+mn-ea"/>
            <a:ea typeface="+mn-ea"/>
          </a:endParaRPr>
        </a:p>
      </dgm:t>
    </dgm:pt>
    <dgm:pt modelId="{D248430D-B964-F24C-BFF8-173537E44D94}" type="parTrans" cxnId="{6D859051-0E01-514B-AA88-2D5E7D9C4142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F21B9FC-B403-BC4A-B757-17A083800AF6}" type="sibTrans" cxnId="{6D859051-0E01-514B-AA88-2D5E7D9C4142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3428AA22-593F-B44D-A3A1-83F5557952BD}">
      <dgm:prSet custT="1"/>
      <dgm:spPr/>
      <dgm:t>
        <a:bodyPr/>
        <a:lstStyle/>
        <a:p>
          <a:pPr marL="0" indent="2347913"/>
          <a:r>
            <a:rPr lang="en-NZ" sz="1600" dirty="0" err="1">
              <a:latin typeface="+mn-ea"/>
              <a:ea typeface="+mn-ea"/>
            </a:rPr>
            <a:t>错误的性质</a:t>
          </a:r>
          <a:r>
            <a:rPr lang="zh-CN" altLang="en-US" sz="1600" dirty="0">
              <a:latin typeface="+mn-ea"/>
              <a:ea typeface="+mn-ea"/>
            </a:rPr>
            <a:t>、报告错误的方式、错误的后果以及响应范围都不一样</a:t>
          </a:r>
          <a:endParaRPr lang="en-NZ" sz="1600" dirty="0">
            <a:latin typeface="+mn-ea"/>
            <a:ea typeface="+mn-ea"/>
          </a:endParaRPr>
        </a:p>
      </dgm:t>
    </dgm:pt>
    <dgm:pt modelId="{0EBB960A-1086-3242-8252-44CD423FDCB4}" type="parTrans" cxnId="{4B48EE5B-8BB1-F246-A1DE-80C49ED9880F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5611A2-A743-5448-BC07-D9CA28F1614B}" type="sibTrans" cxnId="{4B48EE5B-8BB1-F246-A1DE-80C49ED9880F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186FDE54-AE10-1C43-B1E3-ACCA86752D3C}" type="pres">
      <dgm:prSet presAssocID="{FF8BA960-BEFB-C746-A5D5-5F249C882C2D}" presName="linear" presStyleCnt="0">
        <dgm:presLayoutVars>
          <dgm:animLvl val="lvl"/>
          <dgm:resizeHandles val="exact"/>
        </dgm:presLayoutVars>
      </dgm:prSet>
      <dgm:spPr/>
    </dgm:pt>
    <dgm:pt modelId="{C91697AA-6F2E-7449-90DE-FB96F58E7434}" type="pres">
      <dgm:prSet presAssocID="{86396F84-566A-D845-B0DD-1BCBE90FF02A}" presName="parentText" presStyleLbl="node1" presStyleIdx="0" presStyleCnt="6" custScaleX="17757" custLinFactNeighborX="-33182" custLinFactNeighborY="-422">
        <dgm:presLayoutVars>
          <dgm:chMax val="0"/>
          <dgm:bulletEnabled val="1"/>
        </dgm:presLayoutVars>
      </dgm:prSet>
      <dgm:spPr/>
    </dgm:pt>
    <dgm:pt modelId="{B00DCD4E-F410-434E-81C9-BE9769CEE00B}" type="pres">
      <dgm:prSet presAssocID="{86396F84-566A-D845-B0DD-1BCBE90FF02A}" presName="childText" presStyleLbl="revTx" presStyleIdx="0" presStyleCnt="6" custScaleX="44399" custLinFactNeighborX="-18811" custLinFactNeighborY="-12149">
        <dgm:presLayoutVars>
          <dgm:bulletEnabled val="1"/>
        </dgm:presLayoutVars>
      </dgm:prSet>
      <dgm:spPr/>
    </dgm:pt>
    <dgm:pt modelId="{C2A04FB9-B6AD-414E-BE4E-036609EBCAEA}" type="pres">
      <dgm:prSet presAssocID="{66052A6D-8A96-7842-AD6D-3449E8E81A31}" presName="parentText" presStyleLbl="node1" presStyleIdx="1" presStyleCnt="6" custScaleX="15888" custLinFactNeighborX="-31653" custLinFactNeighborY="-16259">
        <dgm:presLayoutVars>
          <dgm:chMax val="0"/>
          <dgm:bulletEnabled val="1"/>
        </dgm:presLayoutVars>
      </dgm:prSet>
      <dgm:spPr/>
    </dgm:pt>
    <dgm:pt modelId="{2E251410-9931-0D4F-A823-A02A504030FD}" type="pres">
      <dgm:prSet presAssocID="{66052A6D-8A96-7842-AD6D-3449E8E81A31}" presName="childText" presStyleLbl="revTx" presStyleIdx="1" presStyleCnt="6" custScaleX="94826" custLinFactNeighborX="2463" custLinFactNeighborY="-18969">
        <dgm:presLayoutVars>
          <dgm:bulletEnabled val="1"/>
        </dgm:presLayoutVars>
      </dgm:prSet>
      <dgm:spPr/>
    </dgm:pt>
    <dgm:pt modelId="{D093E668-DD04-3B4D-931D-746998A4E52F}" type="pres">
      <dgm:prSet presAssocID="{82594DB4-688B-FB4A-8C60-0CAEBA8B2ADC}" presName="parentText" presStyleLbl="node1" presStyleIdx="2" presStyleCnt="6" custScaleX="25234" custLinFactNeighborX="-24299" custLinFactNeighborY="-15867">
        <dgm:presLayoutVars>
          <dgm:chMax val="0"/>
          <dgm:bulletEnabled val="1"/>
        </dgm:presLayoutVars>
      </dgm:prSet>
      <dgm:spPr/>
    </dgm:pt>
    <dgm:pt modelId="{0903CA08-4097-3E40-B231-92CC74ADA7F2}" type="pres">
      <dgm:prSet presAssocID="{82594DB4-688B-FB4A-8C60-0CAEBA8B2ADC}" presName="childText" presStyleLbl="revTx" presStyleIdx="2" presStyleCnt="6" custLinFactNeighborX="278" custLinFactNeighborY="-2731">
        <dgm:presLayoutVars>
          <dgm:bulletEnabled val="1"/>
        </dgm:presLayoutVars>
      </dgm:prSet>
      <dgm:spPr/>
    </dgm:pt>
    <dgm:pt modelId="{BC5654AB-8C77-7844-9D3C-37FD22A60A54}" type="pres">
      <dgm:prSet presAssocID="{49B81AD8-1E1F-7D49-B975-E49BE4C0D952}" presName="parentText" presStyleLbl="node1" presStyleIdx="3" presStyleCnt="6" custScaleX="19626" custLinFactNeighborX="-24031" custLinFactNeighborY="-8089">
        <dgm:presLayoutVars>
          <dgm:chMax val="0"/>
          <dgm:bulletEnabled val="1"/>
        </dgm:presLayoutVars>
      </dgm:prSet>
      <dgm:spPr/>
    </dgm:pt>
    <dgm:pt modelId="{2B26FD62-7445-5F49-9D41-A2A34E8F58FA}" type="pres">
      <dgm:prSet presAssocID="{49B81AD8-1E1F-7D49-B975-E49BE4C0D952}" presName="childText" presStyleLbl="revTx" presStyleIdx="3" presStyleCnt="6">
        <dgm:presLayoutVars>
          <dgm:bulletEnabled val="1"/>
        </dgm:presLayoutVars>
      </dgm:prSet>
      <dgm:spPr/>
    </dgm:pt>
    <dgm:pt modelId="{46FDD6D5-7C88-6847-90B3-A3694F6BC502}" type="pres">
      <dgm:prSet presAssocID="{02F18109-C4A5-4748-953A-CDD1B970AEEE}" presName="parentText" presStyleLbl="node1" presStyleIdx="4" presStyleCnt="6" custScaleX="23365" custLinFactNeighborX="-16693" custLinFactNeighborY="2317">
        <dgm:presLayoutVars>
          <dgm:chMax val="0"/>
          <dgm:bulletEnabled val="1"/>
        </dgm:presLayoutVars>
      </dgm:prSet>
      <dgm:spPr/>
    </dgm:pt>
    <dgm:pt modelId="{E194FA65-83D6-0042-B65F-7B75D5749631}" type="pres">
      <dgm:prSet presAssocID="{02F18109-C4A5-4748-953A-CDD1B970AEEE}" presName="childText" presStyleLbl="revTx" presStyleIdx="4" presStyleCnt="6">
        <dgm:presLayoutVars>
          <dgm:bulletEnabled val="1"/>
        </dgm:presLayoutVars>
      </dgm:prSet>
      <dgm:spPr/>
    </dgm:pt>
    <dgm:pt modelId="{33BF4BB8-A9E3-2441-9D55-C166CA20B489}" type="pres">
      <dgm:prSet presAssocID="{DCF3D23A-4E61-864A-9A13-21C6263AC075}" presName="parentText" presStyleLbl="node1" presStyleIdx="5" presStyleCnt="6" custScaleX="19626" custLinFactNeighborX="-12270" custLinFactNeighborY="-8659">
        <dgm:presLayoutVars>
          <dgm:chMax val="0"/>
          <dgm:bulletEnabled val="1"/>
        </dgm:presLayoutVars>
      </dgm:prSet>
      <dgm:spPr/>
    </dgm:pt>
    <dgm:pt modelId="{063AD9DF-920B-0E41-89B9-97DC3E392F3B}" type="pres">
      <dgm:prSet presAssocID="{DCF3D23A-4E61-864A-9A13-21C6263AC075}" presName="childText" presStyleLbl="revTx" presStyleIdx="5" presStyleCnt="6" custScaleX="98253">
        <dgm:presLayoutVars>
          <dgm:bulletEnabled val="1"/>
        </dgm:presLayoutVars>
      </dgm:prSet>
      <dgm:spPr/>
    </dgm:pt>
  </dgm:ptLst>
  <dgm:cxnLst>
    <dgm:cxn modelId="{6F756916-04BF-FF42-81CF-34DE99446517}" type="presOf" srcId="{3428AA22-593F-B44D-A3A1-83F5557952BD}" destId="{063AD9DF-920B-0E41-89B9-97DC3E392F3B}" srcOrd="0" destOrd="0" presId="urn:microsoft.com/office/officeart/2005/8/layout/vList2"/>
    <dgm:cxn modelId="{D459BE16-3F1B-3C43-8398-C118EF0602E3}" type="presOf" srcId="{7D75AE8C-554D-F445-ACDE-E84D4ED8E9BD}" destId="{B00DCD4E-F410-434E-81C9-BE9769CEE00B}" srcOrd="0" destOrd="0" presId="urn:microsoft.com/office/officeart/2005/8/layout/vList2"/>
    <dgm:cxn modelId="{4D2A9F31-3FB4-5747-9813-C009E4F1C2C5}" type="presOf" srcId="{66052A6D-8A96-7842-AD6D-3449E8E81A31}" destId="{C2A04FB9-B6AD-414E-BE4E-036609EBCAEA}" srcOrd="0" destOrd="0" presId="urn:microsoft.com/office/officeart/2005/8/layout/vList2"/>
    <dgm:cxn modelId="{4FF86F33-FD69-2648-B14B-002EEB130CAE}" srcId="{FF8BA960-BEFB-C746-A5D5-5F249C882C2D}" destId="{86396F84-566A-D845-B0DD-1BCBE90FF02A}" srcOrd="0" destOrd="0" parTransId="{3E021B1E-D991-724A-8330-99B807D8033E}" sibTransId="{BA763D3F-6D97-7944-92E1-B05AD874774C}"/>
    <dgm:cxn modelId="{D4886F37-270E-8B43-9C92-D433B16D05CA}" srcId="{FF8BA960-BEFB-C746-A5D5-5F249C882C2D}" destId="{82594DB4-688B-FB4A-8C60-0CAEBA8B2ADC}" srcOrd="2" destOrd="0" parTransId="{E779F855-1F36-3440-B227-E5E2E3680554}" sibTransId="{EBD97AB5-20E0-C543-853F-2C5984CE54AA}"/>
    <dgm:cxn modelId="{2B500D41-3A00-134E-9CA9-A75BED337B39}" srcId="{FF8BA960-BEFB-C746-A5D5-5F249C882C2D}" destId="{66052A6D-8A96-7842-AD6D-3449E8E81A31}" srcOrd="1" destOrd="0" parTransId="{29D5FBE9-83BF-C14C-8238-9D74130A62F3}" sibTransId="{AAA56561-F6FA-F343-AE53-43BE969F5BDA}"/>
    <dgm:cxn modelId="{48A13C48-E82B-2540-9610-9AF685B012C9}" type="presOf" srcId="{82594DB4-688B-FB4A-8C60-0CAEBA8B2ADC}" destId="{D093E668-DD04-3B4D-931D-746998A4E52F}" srcOrd="0" destOrd="0" presId="urn:microsoft.com/office/officeart/2005/8/layout/vList2"/>
    <dgm:cxn modelId="{6D859051-0E01-514B-AA88-2D5E7D9C4142}" srcId="{FF8BA960-BEFB-C746-A5D5-5F249C882C2D}" destId="{DCF3D23A-4E61-864A-9A13-21C6263AC075}" srcOrd="5" destOrd="0" parTransId="{D248430D-B964-F24C-BFF8-173537E44D94}" sibTransId="{EF21B9FC-B403-BC4A-B757-17A083800AF6}"/>
    <dgm:cxn modelId="{0BD77252-DDE0-E54E-924A-F68D65D8366C}" type="presOf" srcId="{02F18109-C4A5-4748-953A-CDD1B970AEEE}" destId="{46FDD6D5-7C88-6847-90B3-A3694F6BC502}" srcOrd="0" destOrd="0" presId="urn:microsoft.com/office/officeart/2005/8/layout/vList2"/>
    <dgm:cxn modelId="{E4788B57-1053-8442-8F8C-99693B46F486}" srcId="{86396F84-566A-D845-B0DD-1BCBE90FF02A}" destId="{7D75AE8C-554D-F445-ACDE-E84D4ED8E9BD}" srcOrd="0" destOrd="0" parTransId="{1248E283-DF9E-BD44-86AA-7BA28211F8E3}" sibTransId="{2D877A58-3376-4A46-9C1B-D64C3FFA36DD}"/>
    <dgm:cxn modelId="{4B48EE5B-8BB1-F246-A1DE-80C49ED9880F}" srcId="{DCF3D23A-4E61-864A-9A13-21C6263AC075}" destId="{3428AA22-593F-B44D-A3A1-83F5557952BD}" srcOrd="0" destOrd="0" parTransId="{0EBB960A-1086-3242-8252-44CD423FDCB4}" sibTransId="{F45611A2-A743-5448-BC07-D9CA28F1614B}"/>
    <dgm:cxn modelId="{5F9B8A6C-B9AB-AE44-95D5-F0ADDA2A5D89}" type="presOf" srcId="{D4E7D757-3F16-2D48-B7D3-6685B95EAD51}" destId="{0903CA08-4097-3E40-B231-92CC74ADA7F2}" srcOrd="0" destOrd="0" presId="urn:microsoft.com/office/officeart/2005/8/layout/vList2"/>
    <dgm:cxn modelId="{57F81773-9562-6442-A4C2-57EAD71F7A74}" srcId="{49B81AD8-1E1F-7D49-B975-E49BE4C0D952}" destId="{6D79366A-E3B2-6248-ABC8-44E8B26DD02D}" srcOrd="0" destOrd="0" parTransId="{E10DA35A-D379-344F-BD13-3D0AE69BA9E3}" sibTransId="{B6BF6CDF-8407-CE45-A4DA-BAF99E997F22}"/>
    <dgm:cxn modelId="{0F4D1AA7-9729-2149-9112-C1BCAFE47713}" type="presOf" srcId="{FF8BA960-BEFB-C746-A5D5-5F249C882C2D}" destId="{186FDE54-AE10-1C43-B1E3-ACCA86752D3C}" srcOrd="0" destOrd="0" presId="urn:microsoft.com/office/officeart/2005/8/layout/vList2"/>
    <dgm:cxn modelId="{026B85AA-1425-7C4C-B1FA-18CA55464025}" type="presOf" srcId="{86396F84-566A-D845-B0DD-1BCBE90FF02A}" destId="{C91697AA-6F2E-7449-90DE-FB96F58E7434}" srcOrd="0" destOrd="0" presId="urn:microsoft.com/office/officeart/2005/8/layout/vList2"/>
    <dgm:cxn modelId="{F8A09EAB-1BE7-2148-BCD8-5DA3A7AE05BE}" srcId="{82594DB4-688B-FB4A-8C60-0CAEBA8B2ADC}" destId="{D4E7D757-3F16-2D48-B7D3-6685B95EAD51}" srcOrd="0" destOrd="0" parTransId="{A951A92D-1DFE-9640-A5E7-9394723DE6A1}" sibTransId="{25F77210-B08A-514B-9F0B-34F74BCA0D60}"/>
    <dgm:cxn modelId="{B332E9AC-B37A-F74F-A339-AE0E725BC7E7}" srcId="{FF8BA960-BEFB-C746-A5D5-5F249C882C2D}" destId="{02F18109-C4A5-4748-953A-CDD1B970AEEE}" srcOrd="4" destOrd="0" parTransId="{C5B7C849-7308-A543-9C95-E3B8C1FD82A1}" sibTransId="{12F577A5-6F45-1042-916C-4EDAFCDB6B3D}"/>
    <dgm:cxn modelId="{DB32C3B8-A165-D545-8A05-4F6BC53529D0}" type="presOf" srcId="{6D79366A-E3B2-6248-ABC8-44E8B26DD02D}" destId="{2B26FD62-7445-5F49-9D41-A2A34E8F58FA}" srcOrd="0" destOrd="0" presId="urn:microsoft.com/office/officeart/2005/8/layout/vList2"/>
    <dgm:cxn modelId="{690C92C5-6668-5E45-AF32-FECE2827CB2A}" srcId="{FF8BA960-BEFB-C746-A5D5-5F249C882C2D}" destId="{49B81AD8-1E1F-7D49-B975-E49BE4C0D952}" srcOrd="3" destOrd="0" parTransId="{A253DD59-B0FB-A843-8640-92378E35B6B5}" sibTransId="{17122C77-C1A4-3F4C-8D60-FF2C723E84F0}"/>
    <dgm:cxn modelId="{043C24CB-DE1C-E747-8244-03A6618A743B}" type="presOf" srcId="{DCF3D23A-4E61-864A-9A13-21C6263AC075}" destId="{33BF4BB8-A9E3-2441-9D55-C166CA20B489}" srcOrd="0" destOrd="0" presId="urn:microsoft.com/office/officeart/2005/8/layout/vList2"/>
    <dgm:cxn modelId="{5786DFD0-EEB4-1546-9BD5-DBAAC5569B2D}" srcId="{66052A6D-8A96-7842-AD6D-3449E8E81A31}" destId="{638D3B16-1FBC-6A48-90BF-28B0491A0AD3}" srcOrd="0" destOrd="0" parTransId="{913F298B-06FE-DA4B-B785-721EA24F8978}" sibTransId="{A058525F-E1EF-7645-9498-03B002CA86EB}"/>
    <dgm:cxn modelId="{2A0059D7-9FD6-6E4C-A72A-D5E03635E9E7}" srcId="{02F18109-C4A5-4748-953A-CDD1B970AEEE}" destId="{438271F7-0236-D043-BEF0-6191E5C5996C}" srcOrd="0" destOrd="0" parTransId="{CB3EE04E-1709-824F-A842-F5608FB1E913}" sibTransId="{C52A4494-E629-3B43-AA25-C0410C8736D5}"/>
    <dgm:cxn modelId="{7E271AE5-8965-E24B-961C-2FBBE0BB3A21}" type="presOf" srcId="{49B81AD8-1E1F-7D49-B975-E49BE4C0D952}" destId="{BC5654AB-8C77-7844-9D3C-37FD22A60A54}" srcOrd="0" destOrd="0" presId="urn:microsoft.com/office/officeart/2005/8/layout/vList2"/>
    <dgm:cxn modelId="{2EF4E5E5-F532-DF47-9F62-909E6C247F14}" type="presOf" srcId="{638D3B16-1FBC-6A48-90BF-28B0491A0AD3}" destId="{2E251410-9931-0D4F-A823-A02A504030FD}" srcOrd="0" destOrd="0" presId="urn:microsoft.com/office/officeart/2005/8/layout/vList2"/>
    <dgm:cxn modelId="{A4F17AF5-485D-F142-B33A-580512826EF7}" type="presOf" srcId="{438271F7-0236-D043-BEF0-6191E5C5996C}" destId="{E194FA65-83D6-0042-B65F-7B75D5749631}" srcOrd="0" destOrd="0" presId="urn:microsoft.com/office/officeart/2005/8/layout/vList2"/>
    <dgm:cxn modelId="{EBAD59FC-7611-D748-BB94-4040B54F3370}" type="presParOf" srcId="{186FDE54-AE10-1C43-B1E3-ACCA86752D3C}" destId="{C91697AA-6F2E-7449-90DE-FB96F58E7434}" srcOrd="0" destOrd="0" presId="urn:microsoft.com/office/officeart/2005/8/layout/vList2"/>
    <dgm:cxn modelId="{984732E6-039E-C841-8592-D1FED07D309B}" type="presParOf" srcId="{186FDE54-AE10-1C43-B1E3-ACCA86752D3C}" destId="{B00DCD4E-F410-434E-81C9-BE9769CEE00B}" srcOrd="1" destOrd="0" presId="urn:microsoft.com/office/officeart/2005/8/layout/vList2"/>
    <dgm:cxn modelId="{3DCB0F49-49DD-CB46-A696-62E411EB3C9B}" type="presParOf" srcId="{186FDE54-AE10-1C43-B1E3-ACCA86752D3C}" destId="{C2A04FB9-B6AD-414E-BE4E-036609EBCAEA}" srcOrd="2" destOrd="0" presId="urn:microsoft.com/office/officeart/2005/8/layout/vList2"/>
    <dgm:cxn modelId="{B5B9B88E-9514-A946-9149-8151D2BF9C54}" type="presParOf" srcId="{186FDE54-AE10-1C43-B1E3-ACCA86752D3C}" destId="{2E251410-9931-0D4F-A823-A02A504030FD}" srcOrd="3" destOrd="0" presId="urn:microsoft.com/office/officeart/2005/8/layout/vList2"/>
    <dgm:cxn modelId="{C045A115-20DF-9943-B627-5403D85242CC}" type="presParOf" srcId="{186FDE54-AE10-1C43-B1E3-ACCA86752D3C}" destId="{D093E668-DD04-3B4D-931D-746998A4E52F}" srcOrd="4" destOrd="0" presId="urn:microsoft.com/office/officeart/2005/8/layout/vList2"/>
    <dgm:cxn modelId="{31128C77-2084-1445-983C-3F3D106E40E1}" type="presParOf" srcId="{186FDE54-AE10-1C43-B1E3-ACCA86752D3C}" destId="{0903CA08-4097-3E40-B231-92CC74ADA7F2}" srcOrd="5" destOrd="0" presId="urn:microsoft.com/office/officeart/2005/8/layout/vList2"/>
    <dgm:cxn modelId="{77B80B6E-0927-FF43-9C32-EC32C79B3190}" type="presParOf" srcId="{186FDE54-AE10-1C43-B1E3-ACCA86752D3C}" destId="{BC5654AB-8C77-7844-9D3C-37FD22A60A54}" srcOrd="6" destOrd="0" presId="urn:microsoft.com/office/officeart/2005/8/layout/vList2"/>
    <dgm:cxn modelId="{6D6343D4-8438-AA45-A03D-197339A8830A}" type="presParOf" srcId="{186FDE54-AE10-1C43-B1E3-ACCA86752D3C}" destId="{2B26FD62-7445-5F49-9D41-A2A34E8F58FA}" srcOrd="7" destOrd="0" presId="urn:microsoft.com/office/officeart/2005/8/layout/vList2"/>
    <dgm:cxn modelId="{568E7F61-1878-5B4E-9565-65E14DBE0350}" type="presParOf" srcId="{186FDE54-AE10-1C43-B1E3-ACCA86752D3C}" destId="{46FDD6D5-7C88-6847-90B3-A3694F6BC502}" srcOrd="8" destOrd="0" presId="urn:microsoft.com/office/officeart/2005/8/layout/vList2"/>
    <dgm:cxn modelId="{0FF2C57C-200C-924A-99F9-1EB3774DEB37}" type="presParOf" srcId="{186FDE54-AE10-1C43-B1E3-ACCA86752D3C}" destId="{E194FA65-83D6-0042-B65F-7B75D5749631}" srcOrd="9" destOrd="0" presId="urn:microsoft.com/office/officeart/2005/8/layout/vList2"/>
    <dgm:cxn modelId="{0581C893-8D0A-034A-A7A2-43E5FAAF3326}" type="presParOf" srcId="{186FDE54-AE10-1C43-B1E3-ACCA86752D3C}" destId="{33BF4BB8-A9E3-2441-9D55-C166CA20B489}" srcOrd="10" destOrd="0" presId="urn:microsoft.com/office/officeart/2005/8/layout/vList2"/>
    <dgm:cxn modelId="{709AC1CF-7062-C245-BBCD-A3F8DAC644B8}" type="presParOf" srcId="{186FDE54-AE10-1C43-B1E3-ACCA86752D3C}" destId="{063AD9DF-920B-0E41-89B9-97DC3E392F3B}" srcOrd="11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DFA3B2-6D52-DC44-A5AD-B6E115A8601D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70A5AC-E1A2-E84F-9B78-09648FBA817B}">
      <dgm:prSet phldrT="[Text]" custT="1"/>
      <dgm:spPr>
        <a:solidFill>
          <a:srgbClr val="0070C0"/>
        </a:solidFill>
        <a:ln>
          <a:solidFill>
            <a:schemeClr val="accent2"/>
          </a:solidFill>
        </a:ln>
        <a:effectLst/>
      </dgm:spPr>
      <dgm:t>
        <a:bodyPr/>
        <a:lstStyle/>
        <a:p>
          <a:r>
            <a:rPr lang="en-US" sz="2400" dirty="0"/>
            <a:t>1</a:t>
          </a:r>
        </a:p>
      </dgm:t>
    </dgm:pt>
    <dgm:pt modelId="{F79BB8F8-4505-1B4B-A274-AF3463C538F7}" type="parTrans" cxnId="{6E4AC3B0-FD0E-5F4A-9EED-0967FCAB515E}">
      <dgm:prSet/>
      <dgm:spPr/>
      <dgm:t>
        <a:bodyPr/>
        <a:lstStyle/>
        <a:p>
          <a:endParaRPr lang="en-US" sz="2000"/>
        </a:p>
      </dgm:t>
    </dgm:pt>
    <dgm:pt modelId="{50305EE2-346B-8B43-AE75-DE38E5DCE732}" type="sibTrans" cxnId="{6E4AC3B0-FD0E-5F4A-9EED-0967FCAB515E}">
      <dgm:prSet/>
      <dgm:spPr/>
      <dgm:t>
        <a:bodyPr/>
        <a:lstStyle/>
        <a:p>
          <a:endParaRPr lang="en-US" sz="2000"/>
        </a:p>
      </dgm:t>
    </dgm:pt>
    <dgm:pt modelId="{207E307B-42F2-A145-8DC0-68A7D1E9017F}">
      <dgm:prSet phldrT="[Text]" custT="1"/>
      <dgm:spPr>
        <a:solidFill>
          <a:srgbClr val="6CC0DE">
            <a:alpha val="90000"/>
          </a:srgbClr>
        </a:solidFill>
        <a:ln>
          <a:noFill/>
        </a:ln>
      </dgm:spPr>
      <dgm:t>
        <a:bodyPr/>
        <a:lstStyle/>
        <a:p>
          <a:r>
            <a:rPr lang="en-US" sz="1600" dirty="0" err="1"/>
            <a:t>处理器需要读</a:t>
          </a:r>
          <a:r>
            <a:rPr lang="en-US" altLang="zh-CN" sz="1600" dirty="0"/>
            <a:t>/</a:t>
          </a:r>
          <a:r>
            <a:rPr lang="en-US" sz="1600" dirty="0" err="1"/>
            <a:t>写数据时</a:t>
          </a:r>
          <a:r>
            <a:rPr lang="zh-CN" altLang="en-US" sz="1600" dirty="0"/>
            <a:t>，读或写操作的信号，通过在处理器和</a:t>
          </a:r>
          <a:r>
            <a:rPr lang="en-US" altLang="zh-CN" sz="1600" dirty="0"/>
            <a:t>DMA</a:t>
          </a:r>
          <a:r>
            <a:rPr lang="zh-CN" altLang="en-US" sz="1600" dirty="0"/>
            <a:t>模块间的读写控制线发送</a:t>
          </a:r>
          <a:endParaRPr lang="en-US" sz="1600" dirty="0"/>
        </a:p>
      </dgm:t>
    </dgm:pt>
    <dgm:pt modelId="{F4ADC43B-DEAC-5147-8DE5-1F89B9A66C8C}" type="parTrans" cxnId="{20A40074-D8F4-0944-B542-6A73088A00BB}">
      <dgm:prSet/>
      <dgm:spPr/>
      <dgm:t>
        <a:bodyPr/>
        <a:lstStyle/>
        <a:p>
          <a:endParaRPr lang="en-US" sz="2000"/>
        </a:p>
      </dgm:t>
    </dgm:pt>
    <dgm:pt modelId="{8B29CB4F-BCB5-3B44-A285-694A2054A1F0}" type="sibTrans" cxnId="{20A40074-D8F4-0944-B542-6A73088A00BB}">
      <dgm:prSet/>
      <dgm:spPr/>
      <dgm:t>
        <a:bodyPr/>
        <a:lstStyle/>
        <a:p>
          <a:endParaRPr lang="en-US" sz="2000"/>
        </a:p>
      </dgm:t>
    </dgm:pt>
    <dgm:pt modelId="{59C90634-E420-6A44-BD4B-32353F748D47}">
      <dgm:prSet phldrT="[Text]" custT="1"/>
      <dgm:spPr>
        <a:solidFill>
          <a:srgbClr val="0070C0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2400" dirty="0"/>
            <a:t>2</a:t>
          </a:r>
        </a:p>
      </dgm:t>
    </dgm:pt>
    <dgm:pt modelId="{F28545FF-9095-B944-8998-2D12EDA2ADE6}" type="parTrans" cxnId="{A417149C-39DB-DB44-825E-66BCB244CAB0}">
      <dgm:prSet/>
      <dgm:spPr/>
      <dgm:t>
        <a:bodyPr/>
        <a:lstStyle/>
        <a:p>
          <a:endParaRPr lang="en-US" sz="2000"/>
        </a:p>
      </dgm:t>
    </dgm:pt>
    <dgm:pt modelId="{BB8DD86F-16FE-6847-8DAC-8E00C272C85F}" type="sibTrans" cxnId="{A417149C-39DB-DB44-825E-66BCB244CAB0}">
      <dgm:prSet/>
      <dgm:spPr/>
      <dgm:t>
        <a:bodyPr/>
        <a:lstStyle/>
        <a:p>
          <a:endParaRPr lang="en-US" sz="2000"/>
        </a:p>
      </dgm:t>
    </dgm:pt>
    <dgm:pt modelId="{E6A6BE98-2A3F-0744-BE2B-91A73B77DEA7}">
      <dgm:prSet custT="1"/>
      <dgm:spPr>
        <a:solidFill>
          <a:srgbClr val="6CC0DE">
            <a:alpha val="90000"/>
          </a:srgbClr>
        </a:solidFill>
        <a:ln>
          <a:noFill/>
        </a:ln>
      </dgm:spPr>
      <dgm:t>
        <a:bodyPr/>
        <a:lstStyle/>
        <a:p>
          <a:r>
            <a:rPr lang="en-US" sz="1600" dirty="0" err="1"/>
            <a:t>相关的I</a:t>
          </a:r>
          <a:r>
            <a:rPr lang="en-US" sz="1600" dirty="0"/>
            <a:t>/</a:t>
          </a:r>
          <a:r>
            <a:rPr lang="en-US" sz="1600" dirty="0" err="1"/>
            <a:t>O设备地址</a:t>
          </a:r>
          <a:r>
            <a:rPr lang="zh-CN" altLang="en-US" sz="1600" dirty="0"/>
            <a:t>，通过数据线传送</a:t>
          </a:r>
          <a:endParaRPr lang="en-US" sz="1600" dirty="0"/>
        </a:p>
      </dgm:t>
    </dgm:pt>
    <dgm:pt modelId="{48861BB3-7D5C-4049-8D1D-CFA515F2A260}" type="parTrans" cxnId="{C1997A90-D6D9-3148-93C5-FC33E55028C6}">
      <dgm:prSet/>
      <dgm:spPr/>
      <dgm:t>
        <a:bodyPr/>
        <a:lstStyle/>
        <a:p>
          <a:endParaRPr lang="en-US" sz="2000"/>
        </a:p>
      </dgm:t>
    </dgm:pt>
    <dgm:pt modelId="{934044F4-FC51-464F-ADBF-65B5C8BCE400}" type="sibTrans" cxnId="{C1997A90-D6D9-3148-93C5-FC33E55028C6}">
      <dgm:prSet/>
      <dgm:spPr/>
      <dgm:t>
        <a:bodyPr/>
        <a:lstStyle/>
        <a:p>
          <a:endParaRPr lang="en-US" sz="2000"/>
        </a:p>
      </dgm:t>
    </dgm:pt>
    <dgm:pt modelId="{D0892E65-48A0-1F44-A29D-C0DF29120945}">
      <dgm:prSet phldrT="[Text]" custT="1"/>
      <dgm:spPr>
        <a:solidFill>
          <a:srgbClr val="0070C0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2400" dirty="0"/>
            <a:t>3</a:t>
          </a:r>
        </a:p>
      </dgm:t>
    </dgm:pt>
    <dgm:pt modelId="{0EFD0567-D1AB-6441-917B-9A2DDA2846BA}" type="parTrans" cxnId="{A00D513D-7D08-5247-99D4-EE4F15EC42FF}">
      <dgm:prSet/>
      <dgm:spPr/>
      <dgm:t>
        <a:bodyPr/>
        <a:lstStyle/>
        <a:p>
          <a:endParaRPr lang="en-US" sz="2000"/>
        </a:p>
      </dgm:t>
    </dgm:pt>
    <dgm:pt modelId="{7BF765B0-B537-0946-B97D-A7F0C69F6F7F}" type="sibTrans" cxnId="{A00D513D-7D08-5247-99D4-EE4F15EC42FF}">
      <dgm:prSet/>
      <dgm:spPr/>
      <dgm:t>
        <a:bodyPr/>
        <a:lstStyle/>
        <a:p>
          <a:endParaRPr lang="en-US" sz="2000"/>
        </a:p>
      </dgm:t>
    </dgm:pt>
    <dgm:pt modelId="{9994D0C5-00A1-B342-B695-8C4460C60ABB}">
      <dgm:prSet custT="1"/>
      <dgm:spPr>
        <a:solidFill>
          <a:srgbClr val="6CC0DE">
            <a:alpha val="90000"/>
          </a:srgbClr>
        </a:solidFill>
        <a:ln>
          <a:noFill/>
        </a:ln>
      </dgm:spPr>
      <dgm:t>
        <a:bodyPr/>
        <a:lstStyle/>
        <a:p>
          <a:r>
            <a:rPr lang="zh-CN" altLang="en-US" sz="1600" dirty="0"/>
            <a:t>从存储器中读或向存储器写的起始地址，在数据线上传输，并由</a:t>
          </a:r>
          <a:r>
            <a:rPr lang="en-US" altLang="zh-CN" sz="1600" dirty="0"/>
            <a:t>DMA</a:t>
          </a:r>
          <a:r>
            <a:rPr lang="zh-CN" altLang="en-US" sz="1600" dirty="0"/>
            <a:t>模块保存在地址寄存器中</a:t>
          </a:r>
          <a:endParaRPr lang="en-US" sz="1600" dirty="0"/>
        </a:p>
      </dgm:t>
    </dgm:pt>
    <dgm:pt modelId="{F1F70AEB-5966-0643-BD46-9A206F23F13D}" type="parTrans" cxnId="{6FB084B3-8397-AC44-B77C-3E1F4A9BE4F8}">
      <dgm:prSet/>
      <dgm:spPr/>
      <dgm:t>
        <a:bodyPr/>
        <a:lstStyle/>
        <a:p>
          <a:endParaRPr lang="en-US" sz="2000"/>
        </a:p>
      </dgm:t>
    </dgm:pt>
    <dgm:pt modelId="{A3510A84-08FC-1C49-AB1A-87A2F3EE9334}" type="sibTrans" cxnId="{6FB084B3-8397-AC44-B77C-3E1F4A9BE4F8}">
      <dgm:prSet/>
      <dgm:spPr/>
      <dgm:t>
        <a:bodyPr/>
        <a:lstStyle/>
        <a:p>
          <a:endParaRPr lang="en-US" sz="2000"/>
        </a:p>
      </dgm:t>
    </dgm:pt>
    <dgm:pt modelId="{5C4F51DE-D722-BF4D-8A4B-1996E842F829}">
      <dgm:prSet phldrT="[Text]" custT="1"/>
      <dgm:spPr>
        <a:solidFill>
          <a:srgbClr val="0070C0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2400" dirty="0"/>
            <a:t>4</a:t>
          </a:r>
        </a:p>
      </dgm:t>
    </dgm:pt>
    <dgm:pt modelId="{E6501BCD-428E-BB45-B6E5-86170061A120}" type="parTrans" cxnId="{50EB44E8-DFCF-9B43-9B65-6027DC3A3290}">
      <dgm:prSet/>
      <dgm:spPr/>
      <dgm:t>
        <a:bodyPr/>
        <a:lstStyle/>
        <a:p>
          <a:endParaRPr lang="en-US" sz="2000"/>
        </a:p>
      </dgm:t>
    </dgm:pt>
    <dgm:pt modelId="{F8DC900D-A18F-2F4C-A43E-E64436FDF4FE}" type="sibTrans" cxnId="{50EB44E8-DFCF-9B43-9B65-6027DC3A3290}">
      <dgm:prSet/>
      <dgm:spPr/>
      <dgm:t>
        <a:bodyPr/>
        <a:lstStyle/>
        <a:p>
          <a:endParaRPr lang="en-US" sz="2000"/>
        </a:p>
      </dgm:t>
    </dgm:pt>
    <dgm:pt modelId="{0430BDFD-D1E8-BB43-AD97-7F56B06E6B9A}">
      <dgm:prSet phldrT="[Text]" custT="1"/>
      <dgm:spPr>
        <a:solidFill>
          <a:srgbClr val="0070C0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2400" dirty="0"/>
            <a:t>5</a:t>
          </a:r>
        </a:p>
      </dgm:t>
    </dgm:pt>
    <dgm:pt modelId="{026A7355-A6F7-5742-BD8A-346C1A7490D4}" type="parTrans" cxnId="{0FFCC901-A1DF-3644-9EFB-F07FA1D82609}">
      <dgm:prSet/>
      <dgm:spPr/>
      <dgm:t>
        <a:bodyPr/>
        <a:lstStyle/>
        <a:p>
          <a:endParaRPr lang="en-US" sz="2000"/>
        </a:p>
      </dgm:t>
    </dgm:pt>
    <dgm:pt modelId="{BB60C98F-EB6B-904A-AC91-221C1756D386}" type="sibTrans" cxnId="{0FFCC901-A1DF-3644-9EFB-F07FA1D82609}">
      <dgm:prSet/>
      <dgm:spPr/>
      <dgm:t>
        <a:bodyPr/>
        <a:lstStyle/>
        <a:p>
          <a:endParaRPr lang="en-US" sz="2000"/>
        </a:p>
      </dgm:t>
    </dgm:pt>
    <dgm:pt modelId="{E25A9EF6-242B-FF4E-81FD-7F5FD8EB6B2A}">
      <dgm:prSet phldrT="[Text]" custT="1"/>
      <dgm:spPr>
        <a:solidFill>
          <a:srgbClr val="0070C0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2400" dirty="0"/>
            <a:t>6</a:t>
          </a:r>
        </a:p>
      </dgm:t>
    </dgm:pt>
    <dgm:pt modelId="{0EE89D95-4B79-534E-AC72-5C90E52E0A48}" type="parTrans" cxnId="{FF8C1775-8EA8-3D47-8E3C-00F058553808}">
      <dgm:prSet/>
      <dgm:spPr/>
      <dgm:t>
        <a:bodyPr/>
        <a:lstStyle/>
        <a:p>
          <a:endParaRPr lang="en-US" sz="2000"/>
        </a:p>
      </dgm:t>
    </dgm:pt>
    <dgm:pt modelId="{B041C011-82BA-894D-9FD7-7589E12168F6}" type="sibTrans" cxnId="{FF8C1775-8EA8-3D47-8E3C-00F058553808}">
      <dgm:prSet/>
      <dgm:spPr/>
      <dgm:t>
        <a:bodyPr/>
        <a:lstStyle/>
        <a:p>
          <a:endParaRPr lang="en-US" sz="2000"/>
        </a:p>
      </dgm:t>
    </dgm:pt>
    <dgm:pt modelId="{9D76456A-144D-094C-81AE-14C8B652EE2F}">
      <dgm:prSet phldrT="[Text]" custT="1"/>
      <dgm:spPr>
        <a:solidFill>
          <a:srgbClr val="6CC0DE">
            <a:alpha val="90000"/>
          </a:srgbClr>
        </a:solidFill>
        <a:ln>
          <a:noFill/>
        </a:ln>
      </dgm:spPr>
      <dgm:t>
        <a:bodyPr/>
        <a:lstStyle/>
        <a:p>
          <a:r>
            <a:rPr lang="en-US" sz="1600" dirty="0" err="1"/>
            <a:t>读或写的字数</a:t>
          </a:r>
          <a:r>
            <a:rPr lang="zh-CN" altLang="en-US" sz="1600" dirty="0"/>
            <a:t>，通过数据线传送，并由</a:t>
          </a:r>
          <a:r>
            <a:rPr lang="en-US" altLang="zh-CN" sz="1600" dirty="0"/>
            <a:t>DMA</a:t>
          </a:r>
          <a:r>
            <a:rPr lang="zh-CN" altLang="en-US" sz="1600" dirty="0"/>
            <a:t>模块保存在计数寄存器中</a:t>
          </a:r>
          <a:endParaRPr lang="en-US" sz="1600" dirty="0"/>
        </a:p>
      </dgm:t>
    </dgm:pt>
    <dgm:pt modelId="{6074BF34-CD63-D443-8A34-F7D5D137D56F}" type="parTrans" cxnId="{D2E98B0D-C652-534D-904B-D2909DFDFECC}">
      <dgm:prSet/>
      <dgm:spPr/>
      <dgm:t>
        <a:bodyPr/>
        <a:lstStyle/>
        <a:p>
          <a:endParaRPr lang="en-US" sz="2000"/>
        </a:p>
      </dgm:t>
    </dgm:pt>
    <dgm:pt modelId="{BA14CC57-9316-D140-B426-D7169CCC2924}" type="sibTrans" cxnId="{D2E98B0D-C652-534D-904B-D2909DFDFECC}">
      <dgm:prSet/>
      <dgm:spPr/>
      <dgm:t>
        <a:bodyPr/>
        <a:lstStyle/>
        <a:p>
          <a:endParaRPr lang="en-US" sz="2000"/>
        </a:p>
      </dgm:t>
    </dgm:pt>
    <dgm:pt modelId="{24B7895E-2647-824B-BA64-A348F60414C0}">
      <dgm:prSet phldrT="[Text]" custT="1"/>
      <dgm:spPr>
        <a:solidFill>
          <a:srgbClr val="6CC0DE">
            <a:alpha val="90000"/>
          </a:srgbClr>
        </a:solidFill>
        <a:ln>
          <a:noFill/>
        </a:ln>
      </dgm:spPr>
      <dgm:t>
        <a:bodyPr/>
        <a:lstStyle/>
        <a:p>
          <a:r>
            <a:rPr lang="en-US" sz="1600" dirty="0" err="1"/>
            <a:t>处理器继续执行其他工作</a:t>
          </a:r>
          <a:r>
            <a:rPr lang="zh-CN" altLang="en-US" sz="1600" dirty="0"/>
            <a:t>，</a:t>
          </a:r>
          <a:r>
            <a:rPr lang="en-US" altLang="zh-CN" sz="1600" dirty="0"/>
            <a:t>I/O</a:t>
          </a:r>
          <a:r>
            <a:rPr lang="zh-CN" altLang="en-US" sz="1600" dirty="0"/>
            <a:t>操作委托给</a:t>
          </a:r>
          <a:r>
            <a:rPr lang="en-US" altLang="zh-CN" sz="1600" dirty="0"/>
            <a:t>DMA</a:t>
          </a:r>
          <a:r>
            <a:rPr lang="zh-CN" altLang="en-US" sz="1600" dirty="0"/>
            <a:t>模块。</a:t>
          </a:r>
          <a:r>
            <a:rPr lang="en-US" altLang="zh-CN" sz="1600" dirty="0"/>
            <a:t>DMA</a:t>
          </a:r>
          <a:r>
            <a:rPr lang="zh-CN" altLang="en-US" sz="1600" dirty="0"/>
            <a:t>直接从存储器读或向存储器传送数据</a:t>
          </a:r>
          <a:endParaRPr lang="en-US" sz="1600" dirty="0"/>
        </a:p>
      </dgm:t>
    </dgm:pt>
    <dgm:pt modelId="{53F7DBAC-79C2-684C-8866-477655E82DBE}" type="parTrans" cxnId="{5FBDF163-BE86-F845-8143-17A05F221F04}">
      <dgm:prSet/>
      <dgm:spPr/>
      <dgm:t>
        <a:bodyPr/>
        <a:lstStyle/>
        <a:p>
          <a:endParaRPr lang="en-US" sz="2000"/>
        </a:p>
      </dgm:t>
    </dgm:pt>
    <dgm:pt modelId="{6A2166D9-6602-C445-A000-1C98C587F460}" type="sibTrans" cxnId="{5FBDF163-BE86-F845-8143-17A05F221F04}">
      <dgm:prSet/>
      <dgm:spPr/>
      <dgm:t>
        <a:bodyPr/>
        <a:lstStyle/>
        <a:p>
          <a:endParaRPr lang="en-US" sz="2000"/>
        </a:p>
      </dgm:t>
    </dgm:pt>
    <dgm:pt modelId="{39F1D106-3D03-7641-BE44-D9107EEFBFC7}">
      <dgm:prSet phldrT="[Text]" custT="1"/>
      <dgm:spPr>
        <a:solidFill>
          <a:srgbClr val="6CC0DE">
            <a:alpha val="90000"/>
          </a:srgbClr>
        </a:solidFill>
        <a:ln>
          <a:noFill/>
        </a:ln>
      </dgm:spPr>
      <dgm:t>
        <a:bodyPr/>
        <a:lstStyle/>
        <a:p>
          <a:r>
            <a:rPr lang="zh-CN" altLang="en-US" sz="1600" dirty="0"/>
            <a:t>整块数据传送结束后，</a:t>
          </a:r>
          <a:r>
            <a:rPr lang="en-US" altLang="zh-CN" sz="1600" dirty="0"/>
            <a:t>DMA</a:t>
          </a:r>
          <a:r>
            <a:rPr lang="zh-CN" altLang="en-US" sz="1600" dirty="0"/>
            <a:t>向处理器发送中断信号</a:t>
          </a:r>
          <a:endParaRPr lang="en-US" sz="1600" dirty="0"/>
        </a:p>
      </dgm:t>
    </dgm:pt>
    <dgm:pt modelId="{2D225281-2DBF-C247-B481-B2CAEE1FF9F7}" type="parTrans" cxnId="{4CEA3E6E-228F-6F40-8231-19117F303A8B}">
      <dgm:prSet/>
      <dgm:spPr/>
      <dgm:t>
        <a:bodyPr/>
        <a:lstStyle/>
        <a:p>
          <a:endParaRPr lang="en-US" sz="2000"/>
        </a:p>
      </dgm:t>
    </dgm:pt>
    <dgm:pt modelId="{F1EBE67C-306C-2443-91DC-D8A9F2930D6A}" type="sibTrans" cxnId="{4CEA3E6E-228F-6F40-8231-19117F303A8B}">
      <dgm:prSet/>
      <dgm:spPr/>
      <dgm:t>
        <a:bodyPr/>
        <a:lstStyle/>
        <a:p>
          <a:endParaRPr lang="en-US" sz="2000"/>
        </a:p>
      </dgm:t>
    </dgm:pt>
    <dgm:pt modelId="{7129E848-F243-C342-8A41-6DAF5C3686D4}" type="pres">
      <dgm:prSet presAssocID="{40DFA3B2-6D52-DC44-A5AD-B6E115A8601D}" presName="linearFlow" presStyleCnt="0">
        <dgm:presLayoutVars>
          <dgm:dir/>
          <dgm:animLvl val="lvl"/>
          <dgm:resizeHandles val="exact"/>
        </dgm:presLayoutVars>
      </dgm:prSet>
      <dgm:spPr/>
    </dgm:pt>
    <dgm:pt modelId="{C580D6BE-1CE1-6B40-927B-5535E8363D7A}" type="pres">
      <dgm:prSet presAssocID="{1F70A5AC-E1A2-E84F-9B78-09648FBA817B}" presName="composite" presStyleCnt="0"/>
      <dgm:spPr/>
    </dgm:pt>
    <dgm:pt modelId="{F72602C4-C216-6C47-8283-AB160818DD6A}" type="pres">
      <dgm:prSet presAssocID="{1F70A5AC-E1A2-E84F-9B78-09648FBA817B}" presName="parentText" presStyleLbl="alignNode1" presStyleIdx="0" presStyleCnt="6" custLinFactNeighborY="-22487">
        <dgm:presLayoutVars>
          <dgm:chMax val="1"/>
          <dgm:bulletEnabled val="1"/>
        </dgm:presLayoutVars>
      </dgm:prSet>
      <dgm:spPr/>
    </dgm:pt>
    <dgm:pt modelId="{A06FA7D3-E0A2-9D4D-99F0-2CEB5A2B0ECA}" type="pres">
      <dgm:prSet presAssocID="{1F70A5AC-E1A2-E84F-9B78-09648FBA817B}" presName="descendantText" presStyleLbl="alignAcc1" presStyleIdx="0" presStyleCnt="6" custScaleY="132783" custLinFactNeighborX="1284" custLinFactNeighborY="-78736">
        <dgm:presLayoutVars>
          <dgm:bulletEnabled val="1"/>
        </dgm:presLayoutVars>
      </dgm:prSet>
      <dgm:spPr/>
    </dgm:pt>
    <dgm:pt modelId="{D09D24FD-D281-DA43-B0E4-549E40CA37B2}" type="pres">
      <dgm:prSet presAssocID="{50305EE2-346B-8B43-AE75-DE38E5DCE732}" presName="sp" presStyleCnt="0"/>
      <dgm:spPr/>
    </dgm:pt>
    <dgm:pt modelId="{B5950E38-D76C-994E-A2A1-9A4916A47133}" type="pres">
      <dgm:prSet presAssocID="{59C90634-E420-6A44-BD4B-32353F748D47}" presName="composite" presStyleCnt="0"/>
      <dgm:spPr/>
    </dgm:pt>
    <dgm:pt modelId="{5209BDB1-F3C2-8441-A1FE-5E6B2A984935}" type="pres">
      <dgm:prSet presAssocID="{59C90634-E420-6A44-BD4B-32353F748D47}" presName="parentText" presStyleLbl="alignNode1" presStyleIdx="1" presStyleCnt="6" custLinFactNeighborY="-16521">
        <dgm:presLayoutVars>
          <dgm:chMax val="1"/>
          <dgm:bulletEnabled val="1"/>
        </dgm:presLayoutVars>
      </dgm:prSet>
      <dgm:spPr/>
    </dgm:pt>
    <dgm:pt modelId="{D5EDDF8F-73EE-174E-8254-F9187BE88D40}" type="pres">
      <dgm:prSet presAssocID="{59C90634-E420-6A44-BD4B-32353F748D47}" presName="descendantText" presStyleLbl="alignAcc1" presStyleIdx="1" presStyleCnt="6" custLinFactNeighborY="-6076">
        <dgm:presLayoutVars>
          <dgm:bulletEnabled val="1"/>
        </dgm:presLayoutVars>
      </dgm:prSet>
      <dgm:spPr/>
    </dgm:pt>
    <dgm:pt modelId="{DEF36E13-D201-4941-A349-397192A35397}" type="pres">
      <dgm:prSet presAssocID="{BB8DD86F-16FE-6847-8DAC-8E00C272C85F}" presName="sp" presStyleCnt="0"/>
      <dgm:spPr/>
    </dgm:pt>
    <dgm:pt modelId="{1C4096A0-7CE6-8F45-97E4-156CB8B3C2EB}" type="pres">
      <dgm:prSet presAssocID="{D0892E65-48A0-1F44-A29D-C0DF29120945}" presName="composite" presStyleCnt="0"/>
      <dgm:spPr/>
    </dgm:pt>
    <dgm:pt modelId="{4D573E90-A77B-1C4B-AA14-24FD3D630B78}" type="pres">
      <dgm:prSet presAssocID="{D0892E65-48A0-1F44-A29D-C0DF29120945}" presName="parentText" presStyleLbl="alignNode1" presStyleIdx="2" presStyleCnt="6" custLinFactNeighborY="-24869">
        <dgm:presLayoutVars>
          <dgm:chMax val="1"/>
          <dgm:bulletEnabled val="1"/>
        </dgm:presLayoutVars>
      </dgm:prSet>
      <dgm:spPr/>
    </dgm:pt>
    <dgm:pt modelId="{E0899923-E638-7742-BB13-3CCAC71E703D}" type="pres">
      <dgm:prSet presAssocID="{D0892E65-48A0-1F44-A29D-C0DF29120945}" presName="descendantText" presStyleLbl="alignAcc1" presStyleIdx="2" presStyleCnt="6" custScaleY="131738" custLinFactNeighborY="-22390">
        <dgm:presLayoutVars>
          <dgm:bulletEnabled val="1"/>
        </dgm:presLayoutVars>
      </dgm:prSet>
      <dgm:spPr/>
    </dgm:pt>
    <dgm:pt modelId="{8ED2448A-29C6-5845-BEBE-C491BFB7960E}" type="pres">
      <dgm:prSet presAssocID="{7BF765B0-B537-0946-B97D-A7F0C69F6F7F}" presName="sp" presStyleCnt="0"/>
      <dgm:spPr/>
    </dgm:pt>
    <dgm:pt modelId="{5301BA5A-2611-A244-9664-F6C8FD04EFD7}" type="pres">
      <dgm:prSet presAssocID="{5C4F51DE-D722-BF4D-8A4B-1996E842F829}" presName="composite" presStyleCnt="0"/>
      <dgm:spPr/>
    </dgm:pt>
    <dgm:pt modelId="{C3C791A1-E3E5-AA4A-B851-26AFED7A959F}" type="pres">
      <dgm:prSet presAssocID="{5C4F51DE-D722-BF4D-8A4B-1996E842F829}" presName="parentText" presStyleLbl="alignNode1" presStyleIdx="3" presStyleCnt="6" custLinFactNeighborY="-20902">
        <dgm:presLayoutVars>
          <dgm:chMax val="1"/>
          <dgm:bulletEnabled val="1"/>
        </dgm:presLayoutVars>
      </dgm:prSet>
      <dgm:spPr/>
    </dgm:pt>
    <dgm:pt modelId="{4CB10E8E-02C7-AA41-8021-2E7FC0C797E4}" type="pres">
      <dgm:prSet presAssocID="{5C4F51DE-D722-BF4D-8A4B-1996E842F829}" presName="descendantText" presStyleLbl="alignAcc1" presStyleIdx="3" presStyleCnt="6" custLinFactNeighborY="-20948">
        <dgm:presLayoutVars>
          <dgm:bulletEnabled val="1"/>
        </dgm:presLayoutVars>
      </dgm:prSet>
      <dgm:spPr/>
    </dgm:pt>
    <dgm:pt modelId="{01FEE50B-9C05-494A-A245-DDC6525DEF8A}" type="pres">
      <dgm:prSet presAssocID="{F8DC900D-A18F-2F4C-A43E-E64436FDF4FE}" presName="sp" presStyleCnt="0"/>
      <dgm:spPr/>
    </dgm:pt>
    <dgm:pt modelId="{B635855B-88A8-794D-929C-1D844E641CFC}" type="pres">
      <dgm:prSet presAssocID="{0430BDFD-D1E8-BB43-AD97-7F56B06E6B9A}" presName="composite" presStyleCnt="0"/>
      <dgm:spPr/>
    </dgm:pt>
    <dgm:pt modelId="{729FEA82-FA47-0A40-BB91-68448BB2BFE8}" type="pres">
      <dgm:prSet presAssocID="{0430BDFD-D1E8-BB43-AD97-7F56B06E6B9A}" presName="parentText" presStyleLbl="alignNode1" presStyleIdx="4" presStyleCnt="6" custLinFactNeighborY="-15995">
        <dgm:presLayoutVars>
          <dgm:chMax val="1"/>
          <dgm:bulletEnabled val="1"/>
        </dgm:presLayoutVars>
      </dgm:prSet>
      <dgm:spPr/>
    </dgm:pt>
    <dgm:pt modelId="{34AF2322-E815-BB4D-BC20-156E3ED243C7}" type="pres">
      <dgm:prSet presAssocID="{0430BDFD-D1E8-BB43-AD97-7F56B06E6B9A}" presName="descendantText" presStyleLbl="alignAcc1" presStyleIdx="4" presStyleCnt="6" custScaleY="119527" custLinFactNeighborY="-14845">
        <dgm:presLayoutVars>
          <dgm:bulletEnabled val="1"/>
        </dgm:presLayoutVars>
      </dgm:prSet>
      <dgm:spPr/>
    </dgm:pt>
    <dgm:pt modelId="{1F26BEEC-B8A4-0847-BBED-6DE5AC3A6A3E}" type="pres">
      <dgm:prSet presAssocID="{BB60C98F-EB6B-904A-AC91-221C1756D386}" presName="sp" presStyleCnt="0"/>
      <dgm:spPr/>
    </dgm:pt>
    <dgm:pt modelId="{B646E6BE-BCD8-294C-AB67-239265BC44C3}" type="pres">
      <dgm:prSet presAssocID="{E25A9EF6-242B-FF4E-81FD-7F5FD8EB6B2A}" presName="composite" presStyleCnt="0"/>
      <dgm:spPr/>
    </dgm:pt>
    <dgm:pt modelId="{7374A26C-9BCF-1F41-B60F-A8419B450B3B}" type="pres">
      <dgm:prSet presAssocID="{E25A9EF6-242B-FF4E-81FD-7F5FD8EB6B2A}" presName="parentText" presStyleLbl="alignNode1" presStyleIdx="5" presStyleCnt="6" custLinFactNeighborY="-19314">
        <dgm:presLayoutVars>
          <dgm:chMax val="1"/>
          <dgm:bulletEnabled val="1"/>
        </dgm:presLayoutVars>
      </dgm:prSet>
      <dgm:spPr/>
    </dgm:pt>
    <dgm:pt modelId="{11BC0513-6087-9642-8927-5AAC9E63AA62}" type="pres">
      <dgm:prSet presAssocID="{E25A9EF6-242B-FF4E-81FD-7F5FD8EB6B2A}" presName="descendantText" presStyleLbl="alignAcc1" presStyleIdx="5" presStyleCnt="6" custLinFactNeighborY="-18505">
        <dgm:presLayoutVars>
          <dgm:bulletEnabled val="1"/>
        </dgm:presLayoutVars>
      </dgm:prSet>
      <dgm:spPr/>
    </dgm:pt>
  </dgm:ptLst>
  <dgm:cxnLst>
    <dgm:cxn modelId="{0FFCC901-A1DF-3644-9EFB-F07FA1D82609}" srcId="{40DFA3B2-6D52-DC44-A5AD-B6E115A8601D}" destId="{0430BDFD-D1E8-BB43-AD97-7F56B06E6B9A}" srcOrd="4" destOrd="0" parTransId="{026A7355-A6F7-5742-BD8A-346C1A7490D4}" sibTransId="{BB60C98F-EB6B-904A-AC91-221C1756D386}"/>
    <dgm:cxn modelId="{B58B000B-12FA-E44D-8344-8AE35D519338}" type="presOf" srcId="{9D76456A-144D-094C-81AE-14C8B652EE2F}" destId="{4CB10E8E-02C7-AA41-8021-2E7FC0C797E4}" srcOrd="0" destOrd="0" presId="urn:microsoft.com/office/officeart/2005/8/layout/chevron2"/>
    <dgm:cxn modelId="{D2E98B0D-C652-534D-904B-D2909DFDFECC}" srcId="{5C4F51DE-D722-BF4D-8A4B-1996E842F829}" destId="{9D76456A-144D-094C-81AE-14C8B652EE2F}" srcOrd="0" destOrd="0" parTransId="{6074BF34-CD63-D443-8A34-F7D5D137D56F}" sibTransId="{BA14CC57-9316-D140-B426-D7169CCC2924}"/>
    <dgm:cxn modelId="{185F2B22-941C-484B-B6B1-67DBEE8AFDE5}" type="presOf" srcId="{E25A9EF6-242B-FF4E-81FD-7F5FD8EB6B2A}" destId="{7374A26C-9BCF-1F41-B60F-A8419B450B3B}" srcOrd="0" destOrd="0" presId="urn:microsoft.com/office/officeart/2005/8/layout/chevron2"/>
    <dgm:cxn modelId="{F7DAD43C-1833-6543-BC9C-93312EC3CE89}" type="presOf" srcId="{E6A6BE98-2A3F-0744-BE2B-91A73B77DEA7}" destId="{D5EDDF8F-73EE-174E-8254-F9187BE88D40}" srcOrd="0" destOrd="0" presId="urn:microsoft.com/office/officeart/2005/8/layout/chevron2"/>
    <dgm:cxn modelId="{A00D513D-7D08-5247-99D4-EE4F15EC42FF}" srcId="{40DFA3B2-6D52-DC44-A5AD-B6E115A8601D}" destId="{D0892E65-48A0-1F44-A29D-C0DF29120945}" srcOrd="2" destOrd="0" parTransId="{0EFD0567-D1AB-6441-917B-9A2DDA2846BA}" sibTransId="{7BF765B0-B537-0946-B97D-A7F0C69F6F7F}"/>
    <dgm:cxn modelId="{5FBDF163-BE86-F845-8143-17A05F221F04}" srcId="{0430BDFD-D1E8-BB43-AD97-7F56B06E6B9A}" destId="{24B7895E-2647-824B-BA64-A348F60414C0}" srcOrd="0" destOrd="0" parTransId="{53F7DBAC-79C2-684C-8866-477655E82DBE}" sibTransId="{6A2166D9-6602-C445-A000-1C98C587F460}"/>
    <dgm:cxn modelId="{16105264-AF16-B647-AF9F-0181681DFE06}" type="presOf" srcId="{1F70A5AC-E1A2-E84F-9B78-09648FBA817B}" destId="{F72602C4-C216-6C47-8283-AB160818DD6A}" srcOrd="0" destOrd="0" presId="urn:microsoft.com/office/officeart/2005/8/layout/chevron2"/>
    <dgm:cxn modelId="{E43B196B-9E22-7A44-8226-1AFCBC48C8C5}" type="presOf" srcId="{9994D0C5-00A1-B342-B695-8C4460C60ABB}" destId="{E0899923-E638-7742-BB13-3CCAC71E703D}" srcOrd="0" destOrd="0" presId="urn:microsoft.com/office/officeart/2005/8/layout/chevron2"/>
    <dgm:cxn modelId="{FBF3C16D-2248-4948-ADF4-C1D39C97092B}" type="presOf" srcId="{207E307B-42F2-A145-8DC0-68A7D1E9017F}" destId="{A06FA7D3-E0A2-9D4D-99F0-2CEB5A2B0ECA}" srcOrd="0" destOrd="0" presId="urn:microsoft.com/office/officeart/2005/8/layout/chevron2"/>
    <dgm:cxn modelId="{4CEA3E6E-228F-6F40-8231-19117F303A8B}" srcId="{E25A9EF6-242B-FF4E-81FD-7F5FD8EB6B2A}" destId="{39F1D106-3D03-7641-BE44-D9107EEFBFC7}" srcOrd="0" destOrd="0" parTransId="{2D225281-2DBF-C247-B481-B2CAEE1FF9F7}" sibTransId="{F1EBE67C-306C-2443-91DC-D8A9F2930D6A}"/>
    <dgm:cxn modelId="{20A40074-D8F4-0944-B542-6A73088A00BB}" srcId="{1F70A5AC-E1A2-E84F-9B78-09648FBA817B}" destId="{207E307B-42F2-A145-8DC0-68A7D1E9017F}" srcOrd="0" destOrd="0" parTransId="{F4ADC43B-DEAC-5147-8DE5-1F89B9A66C8C}" sibTransId="{8B29CB4F-BCB5-3B44-A285-694A2054A1F0}"/>
    <dgm:cxn modelId="{2B6B9C74-B1ED-1A46-95F0-A0CC61525FF8}" type="presOf" srcId="{5C4F51DE-D722-BF4D-8A4B-1996E842F829}" destId="{C3C791A1-E3E5-AA4A-B851-26AFED7A959F}" srcOrd="0" destOrd="0" presId="urn:microsoft.com/office/officeart/2005/8/layout/chevron2"/>
    <dgm:cxn modelId="{FF8C1775-8EA8-3D47-8E3C-00F058553808}" srcId="{40DFA3B2-6D52-DC44-A5AD-B6E115A8601D}" destId="{E25A9EF6-242B-FF4E-81FD-7F5FD8EB6B2A}" srcOrd="5" destOrd="0" parTransId="{0EE89D95-4B79-534E-AC72-5C90E52E0A48}" sibTransId="{B041C011-82BA-894D-9FD7-7589E12168F6}"/>
    <dgm:cxn modelId="{84381576-0531-D140-BD77-F49B22E3EF45}" type="presOf" srcId="{0430BDFD-D1E8-BB43-AD97-7F56B06E6B9A}" destId="{729FEA82-FA47-0A40-BB91-68448BB2BFE8}" srcOrd="0" destOrd="0" presId="urn:microsoft.com/office/officeart/2005/8/layout/chevron2"/>
    <dgm:cxn modelId="{C1997A90-D6D9-3148-93C5-FC33E55028C6}" srcId="{59C90634-E420-6A44-BD4B-32353F748D47}" destId="{E6A6BE98-2A3F-0744-BE2B-91A73B77DEA7}" srcOrd="0" destOrd="0" parTransId="{48861BB3-7D5C-4049-8D1D-CFA515F2A260}" sibTransId="{934044F4-FC51-464F-ADBF-65B5C8BCE400}"/>
    <dgm:cxn modelId="{A417149C-39DB-DB44-825E-66BCB244CAB0}" srcId="{40DFA3B2-6D52-DC44-A5AD-B6E115A8601D}" destId="{59C90634-E420-6A44-BD4B-32353F748D47}" srcOrd="1" destOrd="0" parTransId="{F28545FF-9095-B944-8998-2D12EDA2ADE6}" sibTransId="{BB8DD86F-16FE-6847-8DAC-8E00C272C85F}"/>
    <dgm:cxn modelId="{0B347AA0-72FD-A141-B14A-3D834172753B}" type="presOf" srcId="{24B7895E-2647-824B-BA64-A348F60414C0}" destId="{34AF2322-E815-BB4D-BC20-156E3ED243C7}" srcOrd="0" destOrd="0" presId="urn:microsoft.com/office/officeart/2005/8/layout/chevron2"/>
    <dgm:cxn modelId="{6E4AC3B0-FD0E-5F4A-9EED-0967FCAB515E}" srcId="{40DFA3B2-6D52-DC44-A5AD-B6E115A8601D}" destId="{1F70A5AC-E1A2-E84F-9B78-09648FBA817B}" srcOrd="0" destOrd="0" parTransId="{F79BB8F8-4505-1B4B-A274-AF3463C538F7}" sibTransId="{50305EE2-346B-8B43-AE75-DE38E5DCE732}"/>
    <dgm:cxn modelId="{6FB084B3-8397-AC44-B77C-3E1F4A9BE4F8}" srcId="{D0892E65-48A0-1F44-A29D-C0DF29120945}" destId="{9994D0C5-00A1-B342-B695-8C4460C60ABB}" srcOrd="0" destOrd="0" parTransId="{F1F70AEB-5966-0643-BD46-9A206F23F13D}" sibTransId="{A3510A84-08FC-1C49-AB1A-87A2F3EE9334}"/>
    <dgm:cxn modelId="{EF3F5FCA-59F2-894D-8E12-BC42DF5988C2}" type="presOf" srcId="{40DFA3B2-6D52-DC44-A5AD-B6E115A8601D}" destId="{7129E848-F243-C342-8A41-6DAF5C3686D4}" srcOrd="0" destOrd="0" presId="urn:microsoft.com/office/officeart/2005/8/layout/chevron2"/>
    <dgm:cxn modelId="{54DD25D2-D766-7F4C-86D8-0DF7E60C7BCE}" type="presOf" srcId="{59C90634-E420-6A44-BD4B-32353F748D47}" destId="{5209BDB1-F3C2-8441-A1FE-5E6B2A984935}" srcOrd="0" destOrd="0" presId="urn:microsoft.com/office/officeart/2005/8/layout/chevron2"/>
    <dgm:cxn modelId="{858152DF-645B-4B44-A19C-77A600BCDEBD}" type="presOf" srcId="{D0892E65-48A0-1F44-A29D-C0DF29120945}" destId="{4D573E90-A77B-1C4B-AA14-24FD3D630B78}" srcOrd="0" destOrd="0" presId="urn:microsoft.com/office/officeart/2005/8/layout/chevron2"/>
    <dgm:cxn modelId="{50EB44E8-DFCF-9B43-9B65-6027DC3A3290}" srcId="{40DFA3B2-6D52-DC44-A5AD-B6E115A8601D}" destId="{5C4F51DE-D722-BF4D-8A4B-1996E842F829}" srcOrd="3" destOrd="0" parTransId="{E6501BCD-428E-BB45-B6E5-86170061A120}" sibTransId="{F8DC900D-A18F-2F4C-A43E-E64436FDF4FE}"/>
    <dgm:cxn modelId="{498E4FF6-66F7-6545-A54C-5180AB1E8B3E}" type="presOf" srcId="{39F1D106-3D03-7641-BE44-D9107EEFBFC7}" destId="{11BC0513-6087-9642-8927-5AAC9E63AA62}" srcOrd="0" destOrd="0" presId="urn:microsoft.com/office/officeart/2005/8/layout/chevron2"/>
    <dgm:cxn modelId="{EB0D11E5-6219-6D4A-B8DF-B0744088A9E2}" type="presParOf" srcId="{7129E848-F243-C342-8A41-6DAF5C3686D4}" destId="{C580D6BE-1CE1-6B40-927B-5535E8363D7A}" srcOrd="0" destOrd="0" presId="urn:microsoft.com/office/officeart/2005/8/layout/chevron2"/>
    <dgm:cxn modelId="{06CCF904-6DA3-5A40-91ED-191EB85F32BA}" type="presParOf" srcId="{C580D6BE-1CE1-6B40-927B-5535E8363D7A}" destId="{F72602C4-C216-6C47-8283-AB160818DD6A}" srcOrd="0" destOrd="0" presId="urn:microsoft.com/office/officeart/2005/8/layout/chevron2"/>
    <dgm:cxn modelId="{D75F59F3-092A-3043-B117-F331BFC8DC8F}" type="presParOf" srcId="{C580D6BE-1CE1-6B40-927B-5535E8363D7A}" destId="{A06FA7D3-E0A2-9D4D-99F0-2CEB5A2B0ECA}" srcOrd="1" destOrd="0" presId="urn:microsoft.com/office/officeart/2005/8/layout/chevron2"/>
    <dgm:cxn modelId="{42723500-1056-8D42-A9A8-C803B19E27BC}" type="presParOf" srcId="{7129E848-F243-C342-8A41-6DAF5C3686D4}" destId="{D09D24FD-D281-DA43-B0E4-549E40CA37B2}" srcOrd="1" destOrd="0" presId="urn:microsoft.com/office/officeart/2005/8/layout/chevron2"/>
    <dgm:cxn modelId="{595690F1-87C9-1644-A4F7-C85D3C552027}" type="presParOf" srcId="{7129E848-F243-C342-8A41-6DAF5C3686D4}" destId="{B5950E38-D76C-994E-A2A1-9A4916A47133}" srcOrd="2" destOrd="0" presId="urn:microsoft.com/office/officeart/2005/8/layout/chevron2"/>
    <dgm:cxn modelId="{49F027AA-7B2C-7D4F-BDB8-CF9E8D93DB3F}" type="presParOf" srcId="{B5950E38-D76C-994E-A2A1-9A4916A47133}" destId="{5209BDB1-F3C2-8441-A1FE-5E6B2A984935}" srcOrd="0" destOrd="0" presId="urn:microsoft.com/office/officeart/2005/8/layout/chevron2"/>
    <dgm:cxn modelId="{91AC16C8-096D-D94A-AAE6-27CFB1068423}" type="presParOf" srcId="{B5950E38-D76C-994E-A2A1-9A4916A47133}" destId="{D5EDDF8F-73EE-174E-8254-F9187BE88D40}" srcOrd="1" destOrd="0" presId="urn:microsoft.com/office/officeart/2005/8/layout/chevron2"/>
    <dgm:cxn modelId="{E4B9C82C-385B-AC40-8F14-3004C051E867}" type="presParOf" srcId="{7129E848-F243-C342-8A41-6DAF5C3686D4}" destId="{DEF36E13-D201-4941-A349-397192A35397}" srcOrd="3" destOrd="0" presId="urn:microsoft.com/office/officeart/2005/8/layout/chevron2"/>
    <dgm:cxn modelId="{123FD766-A7CA-C94F-BF8E-2BE1C64071B7}" type="presParOf" srcId="{7129E848-F243-C342-8A41-6DAF5C3686D4}" destId="{1C4096A0-7CE6-8F45-97E4-156CB8B3C2EB}" srcOrd="4" destOrd="0" presId="urn:microsoft.com/office/officeart/2005/8/layout/chevron2"/>
    <dgm:cxn modelId="{8114B247-C2FF-6740-B337-E57761A52C92}" type="presParOf" srcId="{1C4096A0-7CE6-8F45-97E4-156CB8B3C2EB}" destId="{4D573E90-A77B-1C4B-AA14-24FD3D630B78}" srcOrd="0" destOrd="0" presId="urn:microsoft.com/office/officeart/2005/8/layout/chevron2"/>
    <dgm:cxn modelId="{6B2DA9C0-18C5-8A41-8750-60EF291EF615}" type="presParOf" srcId="{1C4096A0-7CE6-8F45-97E4-156CB8B3C2EB}" destId="{E0899923-E638-7742-BB13-3CCAC71E703D}" srcOrd="1" destOrd="0" presId="urn:microsoft.com/office/officeart/2005/8/layout/chevron2"/>
    <dgm:cxn modelId="{96AB1EF8-0C09-854D-989C-856B4B3B0D76}" type="presParOf" srcId="{7129E848-F243-C342-8A41-6DAF5C3686D4}" destId="{8ED2448A-29C6-5845-BEBE-C491BFB7960E}" srcOrd="5" destOrd="0" presId="urn:microsoft.com/office/officeart/2005/8/layout/chevron2"/>
    <dgm:cxn modelId="{CD4E306A-9481-444B-BA69-9182B5EA134D}" type="presParOf" srcId="{7129E848-F243-C342-8A41-6DAF5C3686D4}" destId="{5301BA5A-2611-A244-9664-F6C8FD04EFD7}" srcOrd="6" destOrd="0" presId="urn:microsoft.com/office/officeart/2005/8/layout/chevron2"/>
    <dgm:cxn modelId="{8CD7A034-6F53-3049-9CF6-2D514BD251A1}" type="presParOf" srcId="{5301BA5A-2611-A244-9664-F6C8FD04EFD7}" destId="{C3C791A1-E3E5-AA4A-B851-26AFED7A959F}" srcOrd="0" destOrd="0" presId="urn:microsoft.com/office/officeart/2005/8/layout/chevron2"/>
    <dgm:cxn modelId="{0F504610-2A89-A142-A5B7-9792ECC2521B}" type="presParOf" srcId="{5301BA5A-2611-A244-9664-F6C8FD04EFD7}" destId="{4CB10E8E-02C7-AA41-8021-2E7FC0C797E4}" srcOrd="1" destOrd="0" presId="urn:microsoft.com/office/officeart/2005/8/layout/chevron2"/>
    <dgm:cxn modelId="{69C16478-D624-AA49-9F4A-EFA63B728AE3}" type="presParOf" srcId="{7129E848-F243-C342-8A41-6DAF5C3686D4}" destId="{01FEE50B-9C05-494A-A245-DDC6525DEF8A}" srcOrd="7" destOrd="0" presId="urn:microsoft.com/office/officeart/2005/8/layout/chevron2"/>
    <dgm:cxn modelId="{37ABC559-0059-5344-ACFE-80BB3A10D187}" type="presParOf" srcId="{7129E848-F243-C342-8A41-6DAF5C3686D4}" destId="{B635855B-88A8-794D-929C-1D844E641CFC}" srcOrd="8" destOrd="0" presId="urn:microsoft.com/office/officeart/2005/8/layout/chevron2"/>
    <dgm:cxn modelId="{9FCBCE8B-BE18-9F42-AE1F-4FB9E6B47C1D}" type="presParOf" srcId="{B635855B-88A8-794D-929C-1D844E641CFC}" destId="{729FEA82-FA47-0A40-BB91-68448BB2BFE8}" srcOrd="0" destOrd="0" presId="urn:microsoft.com/office/officeart/2005/8/layout/chevron2"/>
    <dgm:cxn modelId="{DF600B16-A9C8-C446-8583-7E06C22CA899}" type="presParOf" srcId="{B635855B-88A8-794D-929C-1D844E641CFC}" destId="{34AF2322-E815-BB4D-BC20-156E3ED243C7}" srcOrd="1" destOrd="0" presId="urn:microsoft.com/office/officeart/2005/8/layout/chevron2"/>
    <dgm:cxn modelId="{E87BAF4B-35E6-CC41-9292-7EAA8F23EE1A}" type="presParOf" srcId="{7129E848-F243-C342-8A41-6DAF5C3686D4}" destId="{1F26BEEC-B8A4-0847-BBED-6DE5AC3A6A3E}" srcOrd="9" destOrd="0" presId="urn:microsoft.com/office/officeart/2005/8/layout/chevron2"/>
    <dgm:cxn modelId="{51CC3CD8-B817-E14A-A08A-1315249CA9F7}" type="presParOf" srcId="{7129E848-F243-C342-8A41-6DAF5C3686D4}" destId="{B646E6BE-BCD8-294C-AB67-239265BC44C3}" srcOrd="10" destOrd="0" presId="urn:microsoft.com/office/officeart/2005/8/layout/chevron2"/>
    <dgm:cxn modelId="{BA9673FD-09CF-044F-A227-C2DF5257EDA5}" type="presParOf" srcId="{B646E6BE-BCD8-294C-AB67-239265BC44C3}" destId="{7374A26C-9BCF-1F41-B60F-A8419B450B3B}" srcOrd="0" destOrd="0" presId="urn:microsoft.com/office/officeart/2005/8/layout/chevron2"/>
    <dgm:cxn modelId="{A52B7E45-2949-BA4E-9ED2-9EC1AC378735}" type="presParOf" srcId="{B646E6BE-BCD8-294C-AB67-239265BC44C3}" destId="{11BC0513-6087-9642-8927-5AAC9E63AA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DFA3B2-6D52-DC44-A5AD-B6E115A8601D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70A5AC-E1A2-E84F-9B78-09648FBA817B}">
      <dgm:prSet phldrT="[Text]"/>
      <dgm:spPr>
        <a:solidFill>
          <a:srgbClr val="660066"/>
        </a:solidFill>
        <a:effectLst/>
      </dgm:spPr>
      <dgm:t>
        <a:bodyPr/>
        <a:lstStyle/>
        <a:p>
          <a:r>
            <a:rPr lang="en-US" dirty="0"/>
            <a:t>1</a:t>
          </a:r>
        </a:p>
      </dgm:t>
    </dgm:pt>
    <dgm:pt modelId="{F79BB8F8-4505-1B4B-A274-AF3463C538F7}" type="parTrans" cxnId="{6E4AC3B0-FD0E-5F4A-9EED-0967FCAB515E}">
      <dgm:prSet/>
      <dgm:spPr/>
      <dgm:t>
        <a:bodyPr/>
        <a:lstStyle/>
        <a:p>
          <a:endParaRPr lang="en-US"/>
        </a:p>
      </dgm:t>
    </dgm:pt>
    <dgm:pt modelId="{50305EE2-346B-8B43-AE75-DE38E5DCE732}" type="sibTrans" cxnId="{6E4AC3B0-FD0E-5F4A-9EED-0967FCAB515E}">
      <dgm:prSet/>
      <dgm:spPr/>
      <dgm:t>
        <a:bodyPr/>
        <a:lstStyle/>
        <a:p>
          <a:endParaRPr lang="en-US"/>
        </a:p>
      </dgm:t>
    </dgm:pt>
    <dgm:pt modelId="{207E307B-42F2-A145-8DC0-68A7D1E9017F}">
      <dgm:prSet phldrT="[Text]"/>
      <dgm:spPr/>
      <dgm:t>
        <a:bodyPr/>
        <a:lstStyle/>
        <a:p>
          <a:r>
            <a:rPr lang="en-US" dirty="0" err="1"/>
            <a:t>处理器直接控制外围设备</a:t>
          </a:r>
          <a:endParaRPr lang="en-US" dirty="0"/>
        </a:p>
      </dgm:t>
    </dgm:pt>
    <dgm:pt modelId="{F4ADC43B-DEAC-5147-8DE5-1F89B9A66C8C}" type="parTrans" cxnId="{20A40074-D8F4-0944-B542-6A73088A00BB}">
      <dgm:prSet/>
      <dgm:spPr/>
      <dgm:t>
        <a:bodyPr/>
        <a:lstStyle/>
        <a:p>
          <a:endParaRPr lang="en-US"/>
        </a:p>
      </dgm:t>
    </dgm:pt>
    <dgm:pt modelId="{8B29CB4F-BCB5-3B44-A285-694A2054A1F0}" type="sibTrans" cxnId="{20A40074-D8F4-0944-B542-6A73088A00BB}">
      <dgm:prSet/>
      <dgm:spPr/>
      <dgm:t>
        <a:bodyPr/>
        <a:lstStyle/>
        <a:p>
          <a:endParaRPr lang="en-US"/>
        </a:p>
      </dgm:t>
    </dgm:pt>
    <dgm:pt modelId="{59C90634-E420-6A44-BD4B-32353F748D47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F28545FF-9095-B944-8998-2D12EDA2ADE6}" type="parTrans" cxnId="{A417149C-39DB-DB44-825E-66BCB244CAB0}">
      <dgm:prSet/>
      <dgm:spPr/>
      <dgm:t>
        <a:bodyPr/>
        <a:lstStyle/>
        <a:p>
          <a:endParaRPr lang="en-US"/>
        </a:p>
      </dgm:t>
    </dgm:pt>
    <dgm:pt modelId="{BB8DD86F-16FE-6847-8DAC-8E00C272C85F}" type="sibTrans" cxnId="{A417149C-39DB-DB44-825E-66BCB244CAB0}">
      <dgm:prSet/>
      <dgm:spPr/>
      <dgm:t>
        <a:bodyPr/>
        <a:lstStyle/>
        <a:p>
          <a:endParaRPr lang="en-US"/>
        </a:p>
      </dgm:t>
    </dgm:pt>
    <dgm:pt modelId="{E6A6BE98-2A3F-0744-BE2B-91A73B77DEA7}">
      <dgm:prSet/>
      <dgm:spPr/>
      <dgm:t>
        <a:bodyPr/>
        <a:lstStyle/>
        <a:p>
          <a:r>
            <a:rPr lang="en-US" dirty="0" err="1"/>
            <a:t>增加了控制器或I</a:t>
          </a:r>
          <a:r>
            <a:rPr lang="en-US" dirty="0"/>
            <a:t>/</a:t>
          </a:r>
          <a:r>
            <a:rPr lang="en-US" dirty="0" err="1"/>
            <a:t>O模块</a:t>
          </a:r>
          <a:r>
            <a:rPr lang="zh-CN" altLang="en-US" dirty="0"/>
            <a:t>，程序方式控制</a:t>
          </a:r>
          <a:r>
            <a:rPr lang="en-US" altLang="zh-CN" dirty="0"/>
            <a:t>I/O</a:t>
          </a:r>
          <a:r>
            <a:rPr lang="en-US" dirty="0"/>
            <a:t> </a:t>
          </a:r>
        </a:p>
      </dgm:t>
    </dgm:pt>
    <dgm:pt modelId="{48861BB3-7D5C-4049-8D1D-CFA515F2A260}" type="parTrans" cxnId="{C1997A90-D6D9-3148-93C5-FC33E55028C6}">
      <dgm:prSet/>
      <dgm:spPr/>
      <dgm:t>
        <a:bodyPr/>
        <a:lstStyle/>
        <a:p>
          <a:endParaRPr lang="en-US"/>
        </a:p>
      </dgm:t>
    </dgm:pt>
    <dgm:pt modelId="{934044F4-FC51-464F-ADBF-65B5C8BCE400}" type="sibTrans" cxnId="{C1997A90-D6D9-3148-93C5-FC33E55028C6}">
      <dgm:prSet/>
      <dgm:spPr/>
      <dgm:t>
        <a:bodyPr/>
        <a:lstStyle/>
        <a:p>
          <a:endParaRPr lang="en-US"/>
        </a:p>
      </dgm:t>
    </dgm:pt>
    <dgm:pt modelId="{D0892E65-48A0-1F44-A29D-C0DF29120945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0EFD0567-D1AB-6441-917B-9A2DDA2846BA}" type="parTrans" cxnId="{A00D513D-7D08-5247-99D4-EE4F15EC42FF}">
      <dgm:prSet/>
      <dgm:spPr/>
      <dgm:t>
        <a:bodyPr/>
        <a:lstStyle/>
        <a:p>
          <a:endParaRPr lang="en-US"/>
        </a:p>
      </dgm:t>
    </dgm:pt>
    <dgm:pt modelId="{7BF765B0-B537-0946-B97D-A7F0C69F6F7F}" type="sibTrans" cxnId="{A00D513D-7D08-5247-99D4-EE4F15EC42FF}">
      <dgm:prSet/>
      <dgm:spPr/>
      <dgm:t>
        <a:bodyPr/>
        <a:lstStyle/>
        <a:p>
          <a:endParaRPr lang="en-US"/>
        </a:p>
      </dgm:t>
    </dgm:pt>
    <dgm:pt modelId="{9994D0C5-00A1-B342-B695-8C4460C60ABB}">
      <dgm:prSet/>
      <dgm:spPr/>
      <dgm:t>
        <a:bodyPr/>
        <a:lstStyle/>
        <a:p>
          <a:r>
            <a:rPr lang="en-US" dirty="0"/>
            <a:t>在</a:t>
          </a:r>
          <a:r>
            <a:rPr lang="en-US" altLang="zh-CN" dirty="0"/>
            <a:t>2</a:t>
          </a:r>
          <a:r>
            <a:rPr lang="zh-CN" altLang="en-US" dirty="0"/>
            <a:t>的基础上，增加了中断方式</a:t>
          </a:r>
          <a:endParaRPr lang="en-US" dirty="0"/>
        </a:p>
      </dgm:t>
    </dgm:pt>
    <dgm:pt modelId="{F1F70AEB-5966-0643-BD46-9A206F23F13D}" type="parTrans" cxnId="{6FB084B3-8397-AC44-B77C-3E1F4A9BE4F8}">
      <dgm:prSet/>
      <dgm:spPr/>
      <dgm:t>
        <a:bodyPr/>
        <a:lstStyle/>
        <a:p>
          <a:endParaRPr lang="en-US"/>
        </a:p>
      </dgm:t>
    </dgm:pt>
    <dgm:pt modelId="{A3510A84-08FC-1C49-AB1A-87A2F3EE9334}" type="sibTrans" cxnId="{6FB084B3-8397-AC44-B77C-3E1F4A9BE4F8}">
      <dgm:prSet/>
      <dgm:spPr/>
      <dgm:t>
        <a:bodyPr/>
        <a:lstStyle/>
        <a:p>
          <a:endParaRPr lang="en-US"/>
        </a:p>
      </dgm:t>
    </dgm:pt>
    <dgm:pt modelId="{5C4F51DE-D722-BF4D-8A4B-1996E842F829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4</a:t>
          </a:r>
        </a:p>
      </dgm:t>
    </dgm:pt>
    <dgm:pt modelId="{E6501BCD-428E-BB45-B6E5-86170061A120}" type="parTrans" cxnId="{50EB44E8-DFCF-9B43-9B65-6027DC3A3290}">
      <dgm:prSet/>
      <dgm:spPr/>
      <dgm:t>
        <a:bodyPr/>
        <a:lstStyle/>
        <a:p>
          <a:endParaRPr lang="en-US"/>
        </a:p>
      </dgm:t>
    </dgm:pt>
    <dgm:pt modelId="{F8DC900D-A18F-2F4C-A43E-E64436FDF4FE}" type="sibTrans" cxnId="{50EB44E8-DFCF-9B43-9B65-6027DC3A3290}">
      <dgm:prSet/>
      <dgm:spPr/>
      <dgm:t>
        <a:bodyPr/>
        <a:lstStyle/>
        <a:p>
          <a:endParaRPr lang="en-US"/>
        </a:p>
      </dgm:t>
    </dgm:pt>
    <dgm:pt modelId="{0430BDFD-D1E8-BB43-AD97-7F56B06E6B9A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5</a:t>
          </a:r>
        </a:p>
      </dgm:t>
    </dgm:pt>
    <dgm:pt modelId="{026A7355-A6F7-5742-BD8A-346C1A7490D4}" type="parTrans" cxnId="{0FFCC901-A1DF-3644-9EFB-F07FA1D82609}">
      <dgm:prSet/>
      <dgm:spPr/>
      <dgm:t>
        <a:bodyPr/>
        <a:lstStyle/>
        <a:p>
          <a:endParaRPr lang="en-US"/>
        </a:p>
      </dgm:t>
    </dgm:pt>
    <dgm:pt modelId="{BB60C98F-EB6B-904A-AC91-221C1756D386}" type="sibTrans" cxnId="{0FFCC901-A1DF-3644-9EFB-F07FA1D82609}">
      <dgm:prSet/>
      <dgm:spPr/>
      <dgm:t>
        <a:bodyPr/>
        <a:lstStyle/>
        <a:p>
          <a:endParaRPr lang="en-US"/>
        </a:p>
      </dgm:t>
    </dgm:pt>
    <dgm:pt modelId="{E25A9EF6-242B-FF4E-81FD-7F5FD8EB6B2A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/>
            <a:t>6</a:t>
          </a:r>
        </a:p>
      </dgm:t>
    </dgm:pt>
    <dgm:pt modelId="{0EE89D95-4B79-534E-AC72-5C90E52E0A48}" type="parTrans" cxnId="{FF8C1775-8EA8-3D47-8E3C-00F058553808}">
      <dgm:prSet/>
      <dgm:spPr/>
      <dgm:t>
        <a:bodyPr/>
        <a:lstStyle/>
        <a:p>
          <a:endParaRPr lang="en-US"/>
        </a:p>
      </dgm:t>
    </dgm:pt>
    <dgm:pt modelId="{B041C011-82BA-894D-9FD7-7589E12168F6}" type="sibTrans" cxnId="{FF8C1775-8EA8-3D47-8E3C-00F058553808}">
      <dgm:prSet/>
      <dgm:spPr/>
      <dgm:t>
        <a:bodyPr/>
        <a:lstStyle/>
        <a:p>
          <a:endParaRPr lang="en-US"/>
        </a:p>
      </dgm:t>
    </dgm:pt>
    <dgm:pt modelId="{9D76456A-144D-094C-81AE-14C8B652EE2F}">
      <dgm:prSet phldrT="[Text]"/>
      <dgm:spPr/>
      <dgm:t>
        <a:bodyPr/>
        <a:lstStyle/>
        <a:p>
          <a:r>
            <a:rPr lang="en-US" dirty="0"/>
            <a:t>I/</a:t>
          </a:r>
          <a:r>
            <a:rPr lang="en-US" dirty="0" err="1"/>
            <a:t>O模块通过DMA直接控制存储器</a:t>
          </a:r>
          <a:endParaRPr lang="en-US" dirty="0"/>
        </a:p>
      </dgm:t>
    </dgm:pt>
    <dgm:pt modelId="{6074BF34-CD63-D443-8A34-F7D5D137D56F}" type="parTrans" cxnId="{D2E98B0D-C652-534D-904B-D2909DFDFECC}">
      <dgm:prSet/>
      <dgm:spPr/>
      <dgm:t>
        <a:bodyPr/>
        <a:lstStyle/>
        <a:p>
          <a:endParaRPr lang="en-US"/>
        </a:p>
      </dgm:t>
    </dgm:pt>
    <dgm:pt modelId="{BA14CC57-9316-D140-B426-D7169CCC2924}" type="sibTrans" cxnId="{D2E98B0D-C652-534D-904B-D2909DFDFECC}">
      <dgm:prSet/>
      <dgm:spPr/>
      <dgm:t>
        <a:bodyPr/>
        <a:lstStyle/>
        <a:p>
          <a:endParaRPr lang="en-US"/>
        </a:p>
      </dgm:t>
    </dgm:pt>
    <dgm:pt modelId="{24B7895E-2647-824B-BA64-A348F60414C0}">
      <dgm:prSet phldrT="[Text]"/>
      <dgm:spPr/>
      <dgm:t>
        <a:bodyPr/>
        <a:lstStyle/>
        <a:p>
          <a:r>
            <a:rPr lang="en-US" dirty="0"/>
            <a:t>I/</a:t>
          </a:r>
          <a:r>
            <a:rPr lang="en-US" dirty="0" err="1"/>
            <a:t>O模块</a:t>
          </a:r>
          <a:r>
            <a:rPr lang="zh-CN" altLang="en-US" dirty="0"/>
            <a:t>（</a:t>
          </a:r>
          <a:r>
            <a:rPr lang="en-US" altLang="zh-CN" dirty="0"/>
            <a:t>I/O</a:t>
          </a:r>
          <a:r>
            <a:rPr lang="zh-CN" altLang="en-US" dirty="0"/>
            <a:t>通道）</a:t>
          </a:r>
          <a:r>
            <a:rPr lang="en-US" dirty="0" err="1"/>
            <a:t>有单独的处理器</a:t>
          </a:r>
          <a:r>
            <a:rPr lang="zh-CN" altLang="en-US" dirty="0"/>
            <a:t>，有专门的</a:t>
          </a:r>
          <a:r>
            <a:rPr lang="en-US" altLang="zh-CN" dirty="0"/>
            <a:t>I/O</a:t>
          </a:r>
          <a:r>
            <a:rPr lang="zh-CN" altLang="en-US" dirty="0"/>
            <a:t>指令集</a:t>
          </a:r>
          <a:endParaRPr lang="en-US" dirty="0"/>
        </a:p>
      </dgm:t>
    </dgm:pt>
    <dgm:pt modelId="{53F7DBAC-79C2-684C-8866-477655E82DBE}" type="parTrans" cxnId="{5FBDF163-BE86-F845-8143-17A05F221F04}">
      <dgm:prSet/>
      <dgm:spPr/>
      <dgm:t>
        <a:bodyPr/>
        <a:lstStyle/>
        <a:p>
          <a:endParaRPr lang="en-US"/>
        </a:p>
      </dgm:t>
    </dgm:pt>
    <dgm:pt modelId="{6A2166D9-6602-C445-A000-1C98C587F460}" type="sibTrans" cxnId="{5FBDF163-BE86-F845-8143-17A05F221F04}">
      <dgm:prSet/>
      <dgm:spPr/>
      <dgm:t>
        <a:bodyPr/>
        <a:lstStyle/>
        <a:p>
          <a:endParaRPr lang="en-US"/>
        </a:p>
      </dgm:t>
    </dgm:pt>
    <dgm:pt modelId="{39F1D106-3D03-7641-BE44-D9107EEFBFC7}">
      <dgm:prSet phldrT="[Text]"/>
      <dgm:spPr/>
      <dgm:t>
        <a:bodyPr/>
        <a:lstStyle/>
        <a:p>
          <a:r>
            <a:rPr lang="en-US" dirty="0"/>
            <a:t>I/</a:t>
          </a:r>
          <a:r>
            <a:rPr lang="en-US" dirty="0" err="1"/>
            <a:t>O模块</a:t>
          </a:r>
          <a:r>
            <a:rPr lang="zh-CN" altLang="en-US" dirty="0"/>
            <a:t>（</a:t>
          </a:r>
          <a:r>
            <a:rPr lang="en-US" altLang="zh-CN" dirty="0"/>
            <a:t>I/O</a:t>
          </a:r>
          <a:r>
            <a:rPr lang="zh-CN" altLang="en-US" dirty="0"/>
            <a:t>通道）</a:t>
          </a:r>
          <a:r>
            <a:rPr lang="en-US" dirty="0" err="1"/>
            <a:t>有自己的局部存储器</a:t>
          </a:r>
          <a:r>
            <a:rPr lang="zh-CN" altLang="en-US" dirty="0"/>
            <a:t>，本身就是一台计算机</a:t>
          </a:r>
          <a:endParaRPr lang="en-US" dirty="0"/>
        </a:p>
      </dgm:t>
    </dgm:pt>
    <dgm:pt modelId="{2D225281-2DBF-C247-B481-B2CAEE1FF9F7}" type="parTrans" cxnId="{4CEA3E6E-228F-6F40-8231-19117F303A8B}">
      <dgm:prSet/>
      <dgm:spPr/>
      <dgm:t>
        <a:bodyPr/>
        <a:lstStyle/>
        <a:p>
          <a:endParaRPr lang="en-US"/>
        </a:p>
      </dgm:t>
    </dgm:pt>
    <dgm:pt modelId="{F1EBE67C-306C-2443-91DC-D8A9F2930D6A}" type="sibTrans" cxnId="{4CEA3E6E-228F-6F40-8231-19117F303A8B}">
      <dgm:prSet/>
      <dgm:spPr/>
      <dgm:t>
        <a:bodyPr/>
        <a:lstStyle/>
        <a:p>
          <a:endParaRPr lang="en-US"/>
        </a:p>
      </dgm:t>
    </dgm:pt>
    <dgm:pt modelId="{7129E848-F243-C342-8A41-6DAF5C3686D4}" type="pres">
      <dgm:prSet presAssocID="{40DFA3B2-6D52-DC44-A5AD-B6E115A8601D}" presName="linearFlow" presStyleCnt="0">
        <dgm:presLayoutVars>
          <dgm:dir/>
          <dgm:animLvl val="lvl"/>
          <dgm:resizeHandles val="exact"/>
        </dgm:presLayoutVars>
      </dgm:prSet>
      <dgm:spPr/>
    </dgm:pt>
    <dgm:pt modelId="{C580D6BE-1CE1-6B40-927B-5535E8363D7A}" type="pres">
      <dgm:prSet presAssocID="{1F70A5AC-E1A2-E84F-9B78-09648FBA817B}" presName="composite" presStyleCnt="0"/>
      <dgm:spPr/>
    </dgm:pt>
    <dgm:pt modelId="{F72602C4-C216-6C47-8283-AB160818DD6A}" type="pres">
      <dgm:prSet presAssocID="{1F70A5AC-E1A2-E84F-9B78-09648FBA817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A06FA7D3-E0A2-9D4D-99F0-2CEB5A2B0ECA}" type="pres">
      <dgm:prSet presAssocID="{1F70A5AC-E1A2-E84F-9B78-09648FBA817B}" presName="descendantText" presStyleLbl="alignAcc1" presStyleIdx="0" presStyleCnt="6" custLinFactNeighborX="1284" custLinFactNeighborY="-78736">
        <dgm:presLayoutVars>
          <dgm:bulletEnabled val="1"/>
        </dgm:presLayoutVars>
      </dgm:prSet>
      <dgm:spPr/>
    </dgm:pt>
    <dgm:pt modelId="{D09D24FD-D281-DA43-B0E4-549E40CA37B2}" type="pres">
      <dgm:prSet presAssocID="{50305EE2-346B-8B43-AE75-DE38E5DCE732}" presName="sp" presStyleCnt="0"/>
      <dgm:spPr/>
    </dgm:pt>
    <dgm:pt modelId="{B5950E38-D76C-994E-A2A1-9A4916A47133}" type="pres">
      <dgm:prSet presAssocID="{59C90634-E420-6A44-BD4B-32353F748D47}" presName="composite" presStyleCnt="0"/>
      <dgm:spPr/>
    </dgm:pt>
    <dgm:pt modelId="{5209BDB1-F3C2-8441-A1FE-5E6B2A984935}" type="pres">
      <dgm:prSet presAssocID="{59C90634-E420-6A44-BD4B-32353F748D47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D5EDDF8F-73EE-174E-8254-F9187BE88D40}" type="pres">
      <dgm:prSet presAssocID="{59C90634-E420-6A44-BD4B-32353F748D47}" presName="descendantText" presStyleLbl="alignAcc1" presStyleIdx="1" presStyleCnt="6">
        <dgm:presLayoutVars>
          <dgm:bulletEnabled val="1"/>
        </dgm:presLayoutVars>
      </dgm:prSet>
      <dgm:spPr/>
    </dgm:pt>
    <dgm:pt modelId="{DEF36E13-D201-4941-A349-397192A35397}" type="pres">
      <dgm:prSet presAssocID="{BB8DD86F-16FE-6847-8DAC-8E00C272C85F}" presName="sp" presStyleCnt="0"/>
      <dgm:spPr/>
    </dgm:pt>
    <dgm:pt modelId="{1C4096A0-7CE6-8F45-97E4-156CB8B3C2EB}" type="pres">
      <dgm:prSet presAssocID="{D0892E65-48A0-1F44-A29D-C0DF29120945}" presName="composite" presStyleCnt="0"/>
      <dgm:spPr/>
    </dgm:pt>
    <dgm:pt modelId="{4D573E90-A77B-1C4B-AA14-24FD3D630B78}" type="pres">
      <dgm:prSet presAssocID="{D0892E65-48A0-1F44-A29D-C0DF2912094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E0899923-E638-7742-BB13-3CCAC71E703D}" type="pres">
      <dgm:prSet presAssocID="{D0892E65-48A0-1F44-A29D-C0DF29120945}" presName="descendantText" presStyleLbl="alignAcc1" presStyleIdx="2" presStyleCnt="6">
        <dgm:presLayoutVars>
          <dgm:bulletEnabled val="1"/>
        </dgm:presLayoutVars>
      </dgm:prSet>
      <dgm:spPr/>
    </dgm:pt>
    <dgm:pt modelId="{8ED2448A-29C6-5845-BEBE-C491BFB7960E}" type="pres">
      <dgm:prSet presAssocID="{7BF765B0-B537-0946-B97D-A7F0C69F6F7F}" presName="sp" presStyleCnt="0"/>
      <dgm:spPr/>
    </dgm:pt>
    <dgm:pt modelId="{5301BA5A-2611-A244-9664-F6C8FD04EFD7}" type="pres">
      <dgm:prSet presAssocID="{5C4F51DE-D722-BF4D-8A4B-1996E842F829}" presName="composite" presStyleCnt="0"/>
      <dgm:spPr/>
    </dgm:pt>
    <dgm:pt modelId="{C3C791A1-E3E5-AA4A-B851-26AFED7A959F}" type="pres">
      <dgm:prSet presAssocID="{5C4F51DE-D722-BF4D-8A4B-1996E842F82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4CB10E8E-02C7-AA41-8021-2E7FC0C797E4}" type="pres">
      <dgm:prSet presAssocID="{5C4F51DE-D722-BF4D-8A4B-1996E842F829}" presName="descendantText" presStyleLbl="alignAcc1" presStyleIdx="3" presStyleCnt="6">
        <dgm:presLayoutVars>
          <dgm:bulletEnabled val="1"/>
        </dgm:presLayoutVars>
      </dgm:prSet>
      <dgm:spPr/>
    </dgm:pt>
    <dgm:pt modelId="{01FEE50B-9C05-494A-A245-DDC6525DEF8A}" type="pres">
      <dgm:prSet presAssocID="{F8DC900D-A18F-2F4C-A43E-E64436FDF4FE}" presName="sp" presStyleCnt="0"/>
      <dgm:spPr/>
    </dgm:pt>
    <dgm:pt modelId="{B635855B-88A8-794D-929C-1D844E641CFC}" type="pres">
      <dgm:prSet presAssocID="{0430BDFD-D1E8-BB43-AD97-7F56B06E6B9A}" presName="composite" presStyleCnt="0"/>
      <dgm:spPr/>
    </dgm:pt>
    <dgm:pt modelId="{729FEA82-FA47-0A40-BB91-68448BB2BFE8}" type="pres">
      <dgm:prSet presAssocID="{0430BDFD-D1E8-BB43-AD97-7F56B06E6B9A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34AF2322-E815-BB4D-BC20-156E3ED243C7}" type="pres">
      <dgm:prSet presAssocID="{0430BDFD-D1E8-BB43-AD97-7F56B06E6B9A}" presName="descendantText" presStyleLbl="alignAcc1" presStyleIdx="4" presStyleCnt="6">
        <dgm:presLayoutVars>
          <dgm:bulletEnabled val="1"/>
        </dgm:presLayoutVars>
      </dgm:prSet>
      <dgm:spPr/>
    </dgm:pt>
    <dgm:pt modelId="{1F26BEEC-B8A4-0847-BBED-6DE5AC3A6A3E}" type="pres">
      <dgm:prSet presAssocID="{BB60C98F-EB6B-904A-AC91-221C1756D386}" presName="sp" presStyleCnt="0"/>
      <dgm:spPr/>
    </dgm:pt>
    <dgm:pt modelId="{B646E6BE-BCD8-294C-AB67-239265BC44C3}" type="pres">
      <dgm:prSet presAssocID="{E25A9EF6-242B-FF4E-81FD-7F5FD8EB6B2A}" presName="composite" presStyleCnt="0"/>
      <dgm:spPr/>
    </dgm:pt>
    <dgm:pt modelId="{7374A26C-9BCF-1F41-B60F-A8419B450B3B}" type="pres">
      <dgm:prSet presAssocID="{E25A9EF6-242B-FF4E-81FD-7F5FD8EB6B2A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11BC0513-6087-9642-8927-5AAC9E63AA62}" type="pres">
      <dgm:prSet presAssocID="{E25A9EF6-242B-FF4E-81FD-7F5FD8EB6B2A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0FFCC901-A1DF-3644-9EFB-F07FA1D82609}" srcId="{40DFA3B2-6D52-DC44-A5AD-B6E115A8601D}" destId="{0430BDFD-D1E8-BB43-AD97-7F56B06E6B9A}" srcOrd="4" destOrd="0" parTransId="{026A7355-A6F7-5742-BD8A-346C1A7490D4}" sibTransId="{BB60C98F-EB6B-904A-AC91-221C1756D386}"/>
    <dgm:cxn modelId="{B58B000B-12FA-E44D-8344-8AE35D519338}" type="presOf" srcId="{9D76456A-144D-094C-81AE-14C8B652EE2F}" destId="{4CB10E8E-02C7-AA41-8021-2E7FC0C797E4}" srcOrd="0" destOrd="0" presId="urn:microsoft.com/office/officeart/2005/8/layout/chevron2"/>
    <dgm:cxn modelId="{D2E98B0D-C652-534D-904B-D2909DFDFECC}" srcId="{5C4F51DE-D722-BF4D-8A4B-1996E842F829}" destId="{9D76456A-144D-094C-81AE-14C8B652EE2F}" srcOrd="0" destOrd="0" parTransId="{6074BF34-CD63-D443-8A34-F7D5D137D56F}" sibTransId="{BA14CC57-9316-D140-B426-D7169CCC2924}"/>
    <dgm:cxn modelId="{185F2B22-941C-484B-B6B1-67DBEE8AFDE5}" type="presOf" srcId="{E25A9EF6-242B-FF4E-81FD-7F5FD8EB6B2A}" destId="{7374A26C-9BCF-1F41-B60F-A8419B450B3B}" srcOrd="0" destOrd="0" presId="urn:microsoft.com/office/officeart/2005/8/layout/chevron2"/>
    <dgm:cxn modelId="{F7DAD43C-1833-6543-BC9C-93312EC3CE89}" type="presOf" srcId="{E6A6BE98-2A3F-0744-BE2B-91A73B77DEA7}" destId="{D5EDDF8F-73EE-174E-8254-F9187BE88D40}" srcOrd="0" destOrd="0" presId="urn:microsoft.com/office/officeart/2005/8/layout/chevron2"/>
    <dgm:cxn modelId="{A00D513D-7D08-5247-99D4-EE4F15EC42FF}" srcId="{40DFA3B2-6D52-DC44-A5AD-B6E115A8601D}" destId="{D0892E65-48A0-1F44-A29D-C0DF29120945}" srcOrd="2" destOrd="0" parTransId="{0EFD0567-D1AB-6441-917B-9A2DDA2846BA}" sibTransId="{7BF765B0-B537-0946-B97D-A7F0C69F6F7F}"/>
    <dgm:cxn modelId="{5FBDF163-BE86-F845-8143-17A05F221F04}" srcId="{0430BDFD-D1E8-BB43-AD97-7F56B06E6B9A}" destId="{24B7895E-2647-824B-BA64-A348F60414C0}" srcOrd="0" destOrd="0" parTransId="{53F7DBAC-79C2-684C-8866-477655E82DBE}" sibTransId="{6A2166D9-6602-C445-A000-1C98C587F460}"/>
    <dgm:cxn modelId="{16105264-AF16-B647-AF9F-0181681DFE06}" type="presOf" srcId="{1F70A5AC-E1A2-E84F-9B78-09648FBA817B}" destId="{F72602C4-C216-6C47-8283-AB160818DD6A}" srcOrd="0" destOrd="0" presId="urn:microsoft.com/office/officeart/2005/8/layout/chevron2"/>
    <dgm:cxn modelId="{E43B196B-9E22-7A44-8226-1AFCBC48C8C5}" type="presOf" srcId="{9994D0C5-00A1-B342-B695-8C4460C60ABB}" destId="{E0899923-E638-7742-BB13-3CCAC71E703D}" srcOrd="0" destOrd="0" presId="urn:microsoft.com/office/officeart/2005/8/layout/chevron2"/>
    <dgm:cxn modelId="{FBF3C16D-2248-4948-ADF4-C1D39C97092B}" type="presOf" srcId="{207E307B-42F2-A145-8DC0-68A7D1E9017F}" destId="{A06FA7D3-E0A2-9D4D-99F0-2CEB5A2B0ECA}" srcOrd="0" destOrd="0" presId="urn:microsoft.com/office/officeart/2005/8/layout/chevron2"/>
    <dgm:cxn modelId="{4CEA3E6E-228F-6F40-8231-19117F303A8B}" srcId="{E25A9EF6-242B-FF4E-81FD-7F5FD8EB6B2A}" destId="{39F1D106-3D03-7641-BE44-D9107EEFBFC7}" srcOrd="0" destOrd="0" parTransId="{2D225281-2DBF-C247-B481-B2CAEE1FF9F7}" sibTransId="{F1EBE67C-306C-2443-91DC-D8A9F2930D6A}"/>
    <dgm:cxn modelId="{20A40074-D8F4-0944-B542-6A73088A00BB}" srcId="{1F70A5AC-E1A2-E84F-9B78-09648FBA817B}" destId="{207E307B-42F2-A145-8DC0-68A7D1E9017F}" srcOrd="0" destOrd="0" parTransId="{F4ADC43B-DEAC-5147-8DE5-1F89B9A66C8C}" sibTransId="{8B29CB4F-BCB5-3B44-A285-694A2054A1F0}"/>
    <dgm:cxn modelId="{2B6B9C74-B1ED-1A46-95F0-A0CC61525FF8}" type="presOf" srcId="{5C4F51DE-D722-BF4D-8A4B-1996E842F829}" destId="{C3C791A1-E3E5-AA4A-B851-26AFED7A959F}" srcOrd="0" destOrd="0" presId="urn:microsoft.com/office/officeart/2005/8/layout/chevron2"/>
    <dgm:cxn modelId="{FF8C1775-8EA8-3D47-8E3C-00F058553808}" srcId="{40DFA3B2-6D52-DC44-A5AD-B6E115A8601D}" destId="{E25A9EF6-242B-FF4E-81FD-7F5FD8EB6B2A}" srcOrd="5" destOrd="0" parTransId="{0EE89D95-4B79-534E-AC72-5C90E52E0A48}" sibTransId="{B041C011-82BA-894D-9FD7-7589E12168F6}"/>
    <dgm:cxn modelId="{84381576-0531-D140-BD77-F49B22E3EF45}" type="presOf" srcId="{0430BDFD-D1E8-BB43-AD97-7F56B06E6B9A}" destId="{729FEA82-FA47-0A40-BB91-68448BB2BFE8}" srcOrd="0" destOrd="0" presId="urn:microsoft.com/office/officeart/2005/8/layout/chevron2"/>
    <dgm:cxn modelId="{C1997A90-D6D9-3148-93C5-FC33E55028C6}" srcId="{59C90634-E420-6A44-BD4B-32353F748D47}" destId="{E6A6BE98-2A3F-0744-BE2B-91A73B77DEA7}" srcOrd="0" destOrd="0" parTransId="{48861BB3-7D5C-4049-8D1D-CFA515F2A260}" sibTransId="{934044F4-FC51-464F-ADBF-65B5C8BCE400}"/>
    <dgm:cxn modelId="{A417149C-39DB-DB44-825E-66BCB244CAB0}" srcId="{40DFA3B2-6D52-DC44-A5AD-B6E115A8601D}" destId="{59C90634-E420-6A44-BD4B-32353F748D47}" srcOrd="1" destOrd="0" parTransId="{F28545FF-9095-B944-8998-2D12EDA2ADE6}" sibTransId="{BB8DD86F-16FE-6847-8DAC-8E00C272C85F}"/>
    <dgm:cxn modelId="{0B347AA0-72FD-A141-B14A-3D834172753B}" type="presOf" srcId="{24B7895E-2647-824B-BA64-A348F60414C0}" destId="{34AF2322-E815-BB4D-BC20-156E3ED243C7}" srcOrd="0" destOrd="0" presId="urn:microsoft.com/office/officeart/2005/8/layout/chevron2"/>
    <dgm:cxn modelId="{6E4AC3B0-FD0E-5F4A-9EED-0967FCAB515E}" srcId="{40DFA3B2-6D52-DC44-A5AD-B6E115A8601D}" destId="{1F70A5AC-E1A2-E84F-9B78-09648FBA817B}" srcOrd="0" destOrd="0" parTransId="{F79BB8F8-4505-1B4B-A274-AF3463C538F7}" sibTransId="{50305EE2-346B-8B43-AE75-DE38E5DCE732}"/>
    <dgm:cxn modelId="{6FB084B3-8397-AC44-B77C-3E1F4A9BE4F8}" srcId="{D0892E65-48A0-1F44-A29D-C0DF29120945}" destId="{9994D0C5-00A1-B342-B695-8C4460C60ABB}" srcOrd="0" destOrd="0" parTransId="{F1F70AEB-5966-0643-BD46-9A206F23F13D}" sibTransId="{A3510A84-08FC-1C49-AB1A-87A2F3EE9334}"/>
    <dgm:cxn modelId="{EF3F5FCA-59F2-894D-8E12-BC42DF5988C2}" type="presOf" srcId="{40DFA3B2-6D52-DC44-A5AD-B6E115A8601D}" destId="{7129E848-F243-C342-8A41-6DAF5C3686D4}" srcOrd="0" destOrd="0" presId="urn:microsoft.com/office/officeart/2005/8/layout/chevron2"/>
    <dgm:cxn modelId="{54DD25D2-D766-7F4C-86D8-0DF7E60C7BCE}" type="presOf" srcId="{59C90634-E420-6A44-BD4B-32353F748D47}" destId="{5209BDB1-F3C2-8441-A1FE-5E6B2A984935}" srcOrd="0" destOrd="0" presId="urn:microsoft.com/office/officeart/2005/8/layout/chevron2"/>
    <dgm:cxn modelId="{858152DF-645B-4B44-A19C-77A600BCDEBD}" type="presOf" srcId="{D0892E65-48A0-1F44-A29D-C0DF29120945}" destId="{4D573E90-A77B-1C4B-AA14-24FD3D630B78}" srcOrd="0" destOrd="0" presId="urn:microsoft.com/office/officeart/2005/8/layout/chevron2"/>
    <dgm:cxn modelId="{50EB44E8-DFCF-9B43-9B65-6027DC3A3290}" srcId="{40DFA3B2-6D52-DC44-A5AD-B6E115A8601D}" destId="{5C4F51DE-D722-BF4D-8A4B-1996E842F829}" srcOrd="3" destOrd="0" parTransId="{E6501BCD-428E-BB45-B6E5-86170061A120}" sibTransId="{F8DC900D-A18F-2F4C-A43E-E64436FDF4FE}"/>
    <dgm:cxn modelId="{498E4FF6-66F7-6545-A54C-5180AB1E8B3E}" type="presOf" srcId="{39F1D106-3D03-7641-BE44-D9107EEFBFC7}" destId="{11BC0513-6087-9642-8927-5AAC9E63AA62}" srcOrd="0" destOrd="0" presId="urn:microsoft.com/office/officeart/2005/8/layout/chevron2"/>
    <dgm:cxn modelId="{EB0D11E5-6219-6D4A-B8DF-B0744088A9E2}" type="presParOf" srcId="{7129E848-F243-C342-8A41-6DAF5C3686D4}" destId="{C580D6BE-1CE1-6B40-927B-5535E8363D7A}" srcOrd="0" destOrd="0" presId="urn:microsoft.com/office/officeart/2005/8/layout/chevron2"/>
    <dgm:cxn modelId="{06CCF904-6DA3-5A40-91ED-191EB85F32BA}" type="presParOf" srcId="{C580D6BE-1CE1-6B40-927B-5535E8363D7A}" destId="{F72602C4-C216-6C47-8283-AB160818DD6A}" srcOrd="0" destOrd="0" presId="urn:microsoft.com/office/officeart/2005/8/layout/chevron2"/>
    <dgm:cxn modelId="{D75F59F3-092A-3043-B117-F331BFC8DC8F}" type="presParOf" srcId="{C580D6BE-1CE1-6B40-927B-5535E8363D7A}" destId="{A06FA7D3-E0A2-9D4D-99F0-2CEB5A2B0ECA}" srcOrd="1" destOrd="0" presId="urn:microsoft.com/office/officeart/2005/8/layout/chevron2"/>
    <dgm:cxn modelId="{42723500-1056-8D42-A9A8-C803B19E27BC}" type="presParOf" srcId="{7129E848-F243-C342-8A41-6DAF5C3686D4}" destId="{D09D24FD-D281-DA43-B0E4-549E40CA37B2}" srcOrd="1" destOrd="0" presId="urn:microsoft.com/office/officeart/2005/8/layout/chevron2"/>
    <dgm:cxn modelId="{595690F1-87C9-1644-A4F7-C85D3C552027}" type="presParOf" srcId="{7129E848-F243-C342-8A41-6DAF5C3686D4}" destId="{B5950E38-D76C-994E-A2A1-9A4916A47133}" srcOrd="2" destOrd="0" presId="urn:microsoft.com/office/officeart/2005/8/layout/chevron2"/>
    <dgm:cxn modelId="{49F027AA-7B2C-7D4F-BDB8-CF9E8D93DB3F}" type="presParOf" srcId="{B5950E38-D76C-994E-A2A1-9A4916A47133}" destId="{5209BDB1-F3C2-8441-A1FE-5E6B2A984935}" srcOrd="0" destOrd="0" presId="urn:microsoft.com/office/officeart/2005/8/layout/chevron2"/>
    <dgm:cxn modelId="{91AC16C8-096D-D94A-AAE6-27CFB1068423}" type="presParOf" srcId="{B5950E38-D76C-994E-A2A1-9A4916A47133}" destId="{D5EDDF8F-73EE-174E-8254-F9187BE88D40}" srcOrd="1" destOrd="0" presId="urn:microsoft.com/office/officeart/2005/8/layout/chevron2"/>
    <dgm:cxn modelId="{E4B9C82C-385B-AC40-8F14-3004C051E867}" type="presParOf" srcId="{7129E848-F243-C342-8A41-6DAF5C3686D4}" destId="{DEF36E13-D201-4941-A349-397192A35397}" srcOrd="3" destOrd="0" presId="urn:microsoft.com/office/officeart/2005/8/layout/chevron2"/>
    <dgm:cxn modelId="{123FD766-A7CA-C94F-BF8E-2BE1C64071B7}" type="presParOf" srcId="{7129E848-F243-C342-8A41-6DAF5C3686D4}" destId="{1C4096A0-7CE6-8F45-97E4-156CB8B3C2EB}" srcOrd="4" destOrd="0" presId="urn:microsoft.com/office/officeart/2005/8/layout/chevron2"/>
    <dgm:cxn modelId="{8114B247-C2FF-6740-B337-E57761A52C92}" type="presParOf" srcId="{1C4096A0-7CE6-8F45-97E4-156CB8B3C2EB}" destId="{4D573E90-A77B-1C4B-AA14-24FD3D630B78}" srcOrd="0" destOrd="0" presId="urn:microsoft.com/office/officeart/2005/8/layout/chevron2"/>
    <dgm:cxn modelId="{6B2DA9C0-18C5-8A41-8750-60EF291EF615}" type="presParOf" srcId="{1C4096A0-7CE6-8F45-97E4-156CB8B3C2EB}" destId="{E0899923-E638-7742-BB13-3CCAC71E703D}" srcOrd="1" destOrd="0" presId="urn:microsoft.com/office/officeart/2005/8/layout/chevron2"/>
    <dgm:cxn modelId="{96AB1EF8-0C09-854D-989C-856B4B3B0D76}" type="presParOf" srcId="{7129E848-F243-C342-8A41-6DAF5C3686D4}" destId="{8ED2448A-29C6-5845-BEBE-C491BFB7960E}" srcOrd="5" destOrd="0" presId="urn:microsoft.com/office/officeart/2005/8/layout/chevron2"/>
    <dgm:cxn modelId="{CD4E306A-9481-444B-BA69-9182B5EA134D}" type="presParOf" srcId="{7129E848-F243-C342-8A41-6DAF5C3686D4}" destId="{5301BA5A-2611-A244-9664-F6C8FD04EFD7}" srcOrd="6" destOrd="0" presId="urn:microsoft.com/office/officeart/2005/8/layout/chevron2"/>
    <dgm:cxn modelId="{8CD7A034-6F53-3049-9CF6-2D514BD251A1}" type="presParOf" srcId="{5301BA5A-2611-A244-9664-F6C8FD04EFD7}" destId="{C3C791A1-E3E5-AA4A-B851-26AFED7A959F}" srcOrd="0" destOrd="0" presId="urn:microsoft.com/office/officeart/2005/8/layout/chevron2"/>
    <dgm:cxn modelId="{0F504610-2A89-A142-A5B7-9792ECC2521B}" type="presParOf" srcId="{5301BA5A-2611-A244-9664-F6C8FD04EFD7}" destId="{4CB10E8E-02C7-AA41-8021-2E7FC0C797E4}" srcOrd="1" destOrd="0" presId="urn:microsoft.com/office/officeart/2005/8/layout/chevron2"/>
    <dgm:cxn modelId="{69C16478-D624-AA49-9F4A-EFA63B728AE3}" type="presParOf" srcId="{7129E848-F243-C342-8A41-6DAF5C3686D4}" destId="{01FEE50B-9C05-494A-A245-DDC6525DEF8A}" srcOrd="7" destOrd="0" presId="urn:microsoft.com/office/officeart/2005/8/layout/chevron2"/>
    <dgm:cxn modelId="{37ABC559-0059-5344-ACFE-80BB3A10D187}" type="presParOf" srcId="{7129E848-F243-C342-8A41-6DAF5C3686D4}" destId="{B635855B-88A8-794D-929C-1D844E641CFC}" srcOrd="8" destOrd="0" presId="urn:microsoft.com/office/officeart/2005/8/layout/chevron2"/>
    <dgm:cxn modelId="{9FCBCE8B-BE18-9F42-AE1F-4FB9E6B47C1D}" type="presParOf" srcId="{B635855B-88A8-794D-929C-1D844E641CFC}" destId="{729FEA82-FA47-0A40-BB91-68448BB2BFE8}" srcOrd="0" destOrd="0" presId="urn:microsoft.com/office/officeart/2005/8/layout/chevron2"/>
    <dgm:cxn modelId="{DF600B16-A9C8-C446-8583-7E06C22CA899}" type="presParOf" srcId="{B635855B-88A8-794D-929C-1D844E641CFC}" destId="{34AF2322-E815-BB4D-BC20-156E3ED243C7}" srcOrd="1" destOrd="0" presId="urn:microsoft.com/office/officeart/2005/8/layout/chevron2"/>
    <dgm:cxn modelId="{E87BAF4B-35E6-CC41-9292-7EAA8F23EE1A}" type="presParOf" srcId="{7129E848-F243-C342-8A41-6DAF5C3686D4}" destId="{1F26BEEC-B8A4-0847-BBED-6DE5AC3A6A3E}" srcOrd="9" destOrd="0" presId="urn:microsoft.com/office/officeart/2005/8/layout/chevron2"/>
    <dgm:cxn modelId="{51CC3CD8-B817-E14A-A08A-1315249CA9F7}" type="presParOf" srcId="{7129E848-F243-C342-8A41-6DAF5C3686D4}" destId="{B646E6BE-BCD8-294C-AB67-239265BC44C3}" srcOrd="10" destOrd="0" presId="urn:microsoft.com/office/officeart/2005/8/layout/chevron2"/>
    <dgm:cxn modelId="{BA9673FD-09CF-044F-A227-C2DF5257EDA5}" type="presParOf" srcId="{B646E6BE-BCD8-294C-AB67-239265BC44C3}" destId="{7374A26C-9BCF-1F41-B60F-A8419B450B3B}" srcOrd="0" destOrd="0" presId="urn:microsoft.com/office/officeart/2005/8/layout/chevron2"/>
    <dgm:cxn modelId="{A52B7E45-2949-BA4E-9ED2-9EC1AC378735}" type="presParOf" srcId="{B646E6BE-BCD8-294C-AB67-239265BC44C3}" destId="{11BC0513-6087-9642-8927-5AAC9E63AA6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C20217-D3E5-A844-8E7E-764BEA308D9A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153932-7ACC-9C47-937F-DF0673BE9D37}">
      <dgm:prSet phldrT="[Text]"/>
      <dgm:spPr>
        <a:solidFill>
          <a:srgbClr val="0070C0"/>
        </a:solidFill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面向块的设备</a:t>
          </a:r>
          <a:endParaRPr lang="en-US" dirty="0"/>
        </a:p>
      </dgm:t>
    </dgm:pt>
    <dgm:pt modelId="{9EF17657-2D53-6E4E-8CAB-EC5F8CF96ED6}" type="parTrans" cxnId="{5F5E6650-A573-AF43-ABC0-0670E4E4AE14}">
      <dgm:prSet/>
      <dgm:spPr/>
      <dgm:t>
        <a:bodyPr/>
        <a:lstStyle/>
        <a:p>
          <a:endParaRPr lang="en-US"/>
        </a:p>
      </dgm:t>
    </dgm:pt>
    <dgm:pt modelId="{E90DF6D0-4F76-BC43-9CA8-847807333134}" type="sibTrans" cxnId="{5F5E6650-A573-AF43-ABC0-0670E4E4AE14}">
      <dgm:prSet/>
      <dgm:spPr/>
      <dgm:t>
        <a:bodyPr/>
        <a:lstStyle/>
        <a:p>
          <a:endParaRPr lang="en-US"/>
        </a:p>
      </dgm:t>
    </dgm:pt>
    <dgm:pt modelId="{CC511AA6-BB96-4F43-BCA6-A0079209B760}">
      <dgm:prSet/>
      <dgm:spPr>
        <a:solidFill>
          <a:srgbClr val="6CC0DE"/>
        </a:solidFill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信息保存在块中</a:t>
          </a:r>
          <a:r>
            <a:rPr lang="zh-CN" altLang="en-US" dirty="0"/>
            <a:t>，块的大小固定</a:t>
          </a:r>
          <a:endParaRPr lang="en-US" dirty="0"/>
        </a:p>
      </dgm:t>
    </dgm:pt>
    <dgm:pt modelId="{F2565789-AD54-2549-BE22-E68AFFDA6B71}" type="parTrans" cxnId="{C937E5A7-29DD-CE4C-AFA3-F7F5DD2FF35D}">
      <dgm:prSet/>
      <dgm:spPr/>
      <dgm:t>
        <a:bodyPr/>
        <a:lstStyle/>
        <a:p>
          <a:endParaRPr lang="en-US"/>
        </a:p>
      </dgm:t>
    </dgm:pt>
    <dgm:pt modelId="{6C3CE9AA-9B52-2247-9A27-3D6489FCD943}" type="sibTrans" cxnId="{C937E5A7-29DD-CE4C-AFA3-F7F5DD2FF35D}">
      <dgm:prSet/>
      <dgm:spPr/>
      <dgm:t>
        <a:bodyPr/>
        <a:lstStyle/>
        <a:p>
          <a:endParaRPr lang="en-US"/>
        </a:p>
      </dgm:t>
    </dgm:pt>
    <dgm:pt modelId="{35816FFE-669D-5A41-9AB9-441E04AC041D}">
      <dgm:prSet/>
      <dgm:spPr>
        <a:solidFill>
          <a:srgbClr val="6CC0DE"/>
        </a:solidFill>
        <a:ln>
          <a:solidFill>
            <a:srgbClr val="660066"/>
          </a:solidFill>
        </a:ln>
      </dgm:spPr>
      <dgm:t>
        <a:bodyPr/>
        <a:lstStyle/>
        <a:p>
          <a:r>
            <a:rPr kumimoji="0" lang="zh-CN" altLang="en-US" dirty="0">
              <a:latin typeface="+mn-ea"/>
              <a:ea typeface="+mn-ea"/>
            </a:rPr>
            <a:t>一次传送一个块</a:t>
          </a:r>
          <a:endParaRPr lang="en-US" dirty="0"/>
        </a:p>
      </dgm:t>
    </dgm:pt>
    <dgm:pt modelId="{CBAABDE0-61DA-4941-830C-5A873E62634B}" type="parTrans" cxnId="{BFEA3C28-333B-C24A-973F-B4D1A9315E40}">
      <dgm:prSet/>
      <dgm:spPr/>
      <dgm:t>
        <a:bodyPr/>
        <a:lstStyle/>
        <a:p>
          <a:endParaRPr lang="en-US"/>
        </a:p>
      </dgm:t>
    </dgm:pt>
    <dgm:pt modelId="{8D546DE8-A35D-5740-A69A-76D149EBFEC2}" type="sibTrans" cxnId="{BFEA3C28-333B-C24A-973F-B4D1A9315E40}">
      <dgm:prSet/>
      <dgm:spPr/>
      <dgm:t>
        <a:bodyPr/>
        <a:lstStyle/>
        <a:p>
          <a:endParaRPr lang="en-US"/>
        </a:p>
      </dgm:t>
    </dgm:pt>
    <dgm:pt modelId="{708D1822-DE68-B94F-8E3E-D683F111F8E1}">
      <dgm:prSet/>
      <dgm:spPr>
        <a:solidFill>
          <a:srgbClr val="6CC0DE"/>
        </a:solidFill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通过块号访问数据</a:t>
          </a:r>
          <a:endParaRPr lang="en-US" dirty="0"/>
        </a:p>
      </dgm:t>
    </dgm:pt>
    <dgm:pt modelId="{34BBA205-9CF9-2F4D-A999-264B9476F2F0}" type="parTrans" cxnId="{61F4B37B-EE43-7F47-A933-20B66BA44903}">
      <dgm:prSet/>
      <dgm:spPr/>
      <dgm:t>
        <a:bodyPr/>
        <a:lstStyle/>
        <a:p>
          <a:endParaRPr lang="en-US"/>
        </a:p>
      </dgm:t>
    </dgm:pt>
    <dgm:pt modelId="{51BB88B6-69E2-E94D-B0E6-8BBE9C1987D6}" type="sibTrans" cxnId="{61F4B37B-EE43-7F47-A933-20B66BA44903}">
      <dgm:prSet/>
      <dgm:spPr/>
      <dgm:t>
        <a:bodyPr/>
        <a:lstStyle/>
        <a:p>
          <a:endParaRPr lang="en-US"/>
        </a:p>
      </dgm:t>
    </dgm:pt>
    <dgm:pt modelId="{18F75C78-792A-FB48-83B6-55F681B10416}">
      <dgm:prSet/>
      <dgm:spPr>
        <a:solidFill>
          <a:srgbClr val="6CC0DE"/>
        </a:solidFill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代表设备</a:t>
          </a:r>
          <a:r>
            <a:rPr lang="zh-CN" altLang="en-US" dirty="0"/>
            <a:t>：磁盘、</a:t>
          </a:r>
          <a:r>
            <a:rPr lang="en-US" altLang="zh-CN" dirty="0"/>
            <a:t>USB</a:t>
          </a:r>
          <a:r>
            <a:rPr lang="zh-CN" altLang="en-US" dirty="0"/>
            <a:t>卡</a:t>
          </a:r>
          <a:endParaRPr lang="en-US" dirty="0"/>
        </a:p>
      </dgm:t>
    </dgm:pt>
    <dgm:pt modelId="{F9C7BD2A-449B-6D4D-B3A5-72090AA6A3E2}" type="parTrans" cxnId="{9B1297D3-F838-1442-A905-FD63EDEC0C66}">
      <dgm:prSet/>
      <dgm:spPr/>
      <dgm:t>
        <a:bodyPr/>
        <a:lstStyle/>
        <a:p>
          <a:endParaRPr lang="en-US"/>
        </a:p>
      </dgm:t>
    </dgm:pt>
    <dgm:pt modelId="{3A33559F-C434-6240-97C6-169E146BE290}" type="sibTrans" cxnId="{9B1297D3-F838-1442-A905-FD63EDEC0C66}">
      <dgm:prSet/>
      <dgm:spPr/>
      <dgm:t>
        <a:bodyPr/>
        <a:lstStyle/>
        <a:p>
          <a:endParaRPr lang="en-US"/>
        </a:p>
      </dgm:t>
    </dgm:pt>
    <dgm:pt modelId="{6E99F7F7-D9AD-2B4E-A8AA-75E16357D739}">
      <dgm:prSet/>
      <dgm:spPr>
        <a:solidFill>
          <a:srgbClr val="0070C0"/>
        </a:solidFill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面向流的设备</a:t>
          </a:r>
          <a:endParaRPr lang="en-US" dirty="0"/>
        </a:p>
      </dgm:t>
    </dgm:pt>
    <dgm:pt modelId="{E969FEE6-E086-9847-B548-46B9856A8F1D}" type="sibTrans" cxnId="{BA94F3A1-F388-2343-85AB-7F149083346E}">
      <dgm:prSet/>
      <dgm:spPr/>
      <dgm:t>
        <a:bodyPr/>
        <a:lstStyle/>
        <a:p>
          <a:endParaRPr lang="en-US"/>
        </a:p>
      </dgm:t>
    </dgm:pt>
    <dgm:pt modelId="{F93B7D65-F4A9-8644-8C43-5A207F1358B5}" type="parTrans" cxnId="{BA94F3A1-F388-2343-85AB-7F149083346E}">
      <dgm:prSet/>
      <dgm:spPr/>
      <dgm:t>
        <a:bodyPr/>
        <a:lstStyle/>
        <a:p>
          <a:endParaRPr lang="en-US"/>
        </a:p>
      </dgm:t>
    </dgm:pt>
    <dgm:pt modelId="{1EE56E89-8357-9244-854C-A0E394686133}">
      <dgm:prSet/>
      <dgm:spPr>
        <a:solidFill>
          <a:srgbClr val="6CC0DE"/>
        </a:solidFill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以字节流的方式输入</a:t>
          </a:r>
          <a:r>
            <a:rPr lang="en-US" altLang="zh-CN" dirty="0"/>
            <a:t>/</a:t>
          </a:r>
          <a:r>
            <a:rPr lang="zh-CN" altLang="en-US" dirty="0"/>
            <a:t>输出数据</a:t>
          </a:r>
          <a:endParaRPr lang="en-US" dirty="0"/>
        </a:p>
      </dgm:t>
    </dgm:pt>
    <dgm:pt modelId="{DF3F49B1-775D-5F46-BB28-1B1AF0DDC396}" type="sibTrans" cxnId="{0E733604-6F7A-0741-8435-B38535DEBC8D}">
      <dgm:prSet/>
      <dgm:spPr/>
      <dgm:t>
        <a:bodyPr/>
        <a:lstStyle/>
        <a:p>
          <a:endParaRPr lang="en-US"/>
        </a:p>
      </dgm:t>
    </dgm:pt>
    <dgm:pt modelId="{21446E13-F538-324E-BEE8-D49AE334A6B1}" type="parTrans" cxnId="{0E733604-6F7A-0741-8435-B38535DEBC8D}">
      <dgm:prSet/>
      <dgm:spPr/>
      <dgm:t>
        <a:bodyPr/>
        <a:lstStyle/>
        <a:p>
          <a:endParaRPr lang="en-US"/>
        </a:p>
      </dgm:t>
    </dgm:pt>
    <dgm:pt modelId="{13C33B87-A7CC-F540-BD43-FF7AA8A3451F}">
      <dgm:prSet/>
      <dgm:spPr>
        <a:solidFill>
          <a:srgbClr val="6CC0DE"/>
        </a:solidFill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没有块的结构</a:t>
          </a:r>
          <a:endParaRPr lang="en-US" dirty="0"/>
        </a:p>
      </dgm:t>
    </dgm:pt>
    <dgm:pt modelId="{A78ADA71-5C91-7346-A2BC-E3EF9A308B97}" type="sibTrans" cxnId="{1A18DA10-52E1-644D-8809-670410A2212C}">
      <dgm:prSet/>
      <dgm:spPr/>
      <dgm:t>
        <a:bodyPr/>
        <a:lstStyle/>
        <a:p>
          <a:endParaRPr lang="en-US"/>
        </a:p>
      </dgm:t>
    </dgm:pt>
    <dgm:pt modelId="{44A9ABF1-7B8E-A446-B52D-4F202A41E109}" type="parTrans" cxnId="{1A18DA10-52E1-644D-8809-670410A2212C}">
      <dgm:prSet/>
      <dgm:spPr/>
      <dgm:t>
        <a:bodyPr/>
        <a:lstStyle/>
        <a:p>
          <a:endParaRPr lang="en-US"/>
        </a:p>
      </dgm:t>
    </dgm:pt>
    <dgm:pt modelId="{8219F3B1-6DF8-3647-A00A-71521BAEC02F}">
      <dgm:prSet/>
      <dgm:spPr>
        <a:solidFill>
          <a:srgbClr val="6CC0DE"/>
        </a:solidFill>
        <a:ln>
          <a:solidFill>
            <a:srgbClr val="660066"/>
          </a:solidFill>
        </a:ln>
      </dgm:spPr>
      <dgm:t>
        <a:bodyPr/>
        <a:lstStyle/>
        <a:p>
          <a:r>
            <a:rPr lang="en-US" dirty="0" err="1"/>
            <a:t>代表设备</a:t>
          </a:r>
          <a:r>
            <a:rPr lang="zh-CN" altLang="en-US" dirty="0"/>
            <a:t>：终端、打印机、通信端口、鼠标及其他大多数非辅存设备</a:t>
          </a:r>
          <a:endParaRPr lang="en-US" dirty="0"/>
        </a:p>
      </dgm:t>
    </dgm:pt>
    <dgm:pt modelId="{78DBCB5F-78F8-964C-9A4E-1FC7D8F27E40}" type="sibTrans" cxnId="{11B5F17B-C72F-4D41-AA10-4988A57E97E3}">
      <dgm:prSet/>
      <dgm:spPr/>
      <dgm:t>
        <a:bodyPr/>
        <a:lstStyle/>
        <a:p>
          <a:endParaRPr lang="en-US"/>
        </a:p>
      </dgm:t>
    </dgm:pt>
    <dgm:pt modelId="{D8A41234-A999-5A4B-942B-F41203978BF0}" type="parTrans" cxnId="{11B5F17B-C72F-4D41-AA10-4988A57E97E3}">
      <dgm:prSet/>
      <dgm:spPr/>
      <dgm:t>
        <a:bodyPr/>
        <a:lstStyle/>
        <a:p>
          <a:endParaRPr lang="en-US"/>
        </a:p>
      </dgm:t>
    </dgm:pt>
    <dgm:pt modelId="{8544D900-851D-424D-AB0D-A5C8F32FA9C4}" type="pres">
      <dgm:prSet presAssocID="{6BC20217-D3E5-A844-8E7E-764BEA308D9A}" presName="Name0" presStyleCnt="0">
        <dgm:presLayoutVars>
          <dgm:dir/>
          <dgm:animLvl val="lvl"/>
          <dgm:resizeHandles val="exact"/>
        </dgm:presLayoutVars>
      </dgm:prSet>
      <dgm:spPr/>
    </dgm:pt>
    <dgm:pt modelId="{655F0C8E-2F57-1B48-88CF-9BA6C43DE8A5}" type="pres">
      <dgm:prSet presAssocID="{6C153932-7ACC-9C47-937F-DF0673BE9D37}" presName="composite" presStyleCnt="0"/>
      <dgm:spPr/>
    </dgm:pt>
    <dgm:pt modelId="{E18F8A48-5720-0346-B2B8-49A7E40DE9EF}" type="pres">
      <dgm:prSet presAssocID="{6C153932-7ACC-9C47-937F-DF0673BE9D3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F9243D1-795A-B543-B766-255881B95357}" type="pres">
      <dgm:prSet presAssocID="{6C153932-7ACC-9C47-937F-DF0673BE9D37}" presName="desTx" presStyleLbl="alignAccFollowNode1" presStyleIdx="0" presStyleCnt="2">
        <dgm:presLayoutVars>
          <dgm:bulletEnabled val="1"/>
        </dgm:presLayoutVars>
      </dgm:prSet>
      <dgm:spPr/>
    </dgm:pt>
    <dgm:pt modelId="{C5614CA7-2ACA-C549-B2E5-52DF0D6877F9}" type="pres">
      <dgm:prSet presAssocID="{E90DF6D0-4F76-BC43-9CA8-847807333134}" presName="space" presStyleCnt="0"/>
      <dgm:spPr/>
    </dgm:pt>
    <dgm:pt modelId="{48A3A081-BC76-114E-9535-F319ABD24C2C}" type="pres">
      <dgm:prSet presAssocID="{6E99F7F7-D9AD-2B4E-A8AA-75E16357D739}" presName="composite" presStyleCnt="0"/>
      <dgm:spPr/>
    </dgm:pt>
    <dgm:pt modelId="{4E6C426E-8C06-154C-9D82-1A473EF28DDF}" type="pres">
      <dgm:prSet presAssocID="{6E99F7F7-D9AD-2B4E-A8AA-75E16357D73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2ABA9CE-3BE0-1E40-BF7E-09642BD57E83}" type="pres">
      <dgm:prSet presAssocID="{6E99F7F7-D9AD-2B4E-A8AA-75E16357D73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E733604-6F7A-0741-8435-B38535DEBC8D}" srcId="{6E99F7F7-D9AD-2B4E-A8AA-75E16357D739}" destId="{1EE56E89-8357-9244-854C-A0E394686133}" srcOrd="0" destOrd="0" parTransId="{21446E13-F538-324E-BEE8-D49AE334A6B1}" sibTransId="{DF3F49B1-775D-5F46-BB28-1B1AF0DDC396}"/>
    <dgm:cxn modelId="{1A18DA10-52E1-644D-8809-670410A2212C}" srcId="{6E99F7F7-D9AD-2B4E-A8AA-75E16357D739}" destId="{13C33B87-A7CC-F540-BD43-FF7AA8A3451F}" srcOrd="1" destOrd="0" parTransId="{44A9ABF1-7B8E-A446-B52D-4F202A41E109}" sibTransId="{A78ADA71-5C91-7346-A2BC-E3EF9A308B97}"/>
    <dgm:cxn modelId="{BFEA3C28-333B-C24A-973F-B4D1A9315E40}" srcId="{6C153932-7ACC-9C47-937F-DF0673BE9D37}" destId="{35816FFE-669D-5A41-9AB9-441E04AC041D}" srcOrd="1" destOrd="0" parTransId="{CBAABDE0-61DA-4941-830C-5A873E62634B}" sibTransId="{8D546DE8-A35D-5740-A69A-76D149EBFEC2}"/>
    <dgm:cxn modelId="{5F5E6650-A573-AF43-ABC0-0670E4E4AE14}" srcId="{6BC20217-D3E5-A844-8E7E-764BEA308D9A}" destId="{6C153932-7ACC-9C47-937F-DF0673BE9D37}" srcOrd="0" destOrd="0" parTransId="{9EF17657-2D53-6E4E-8CAB-EC5F8CF96ED6}" sibTransId="{E90DF6D0-4F76-BC43-9CA8-847807333134}"/>
    <dgm:cxn modelId="{5B15036B-03EA-EB45-9CC3-9F18DA44E0AD}" type="presOf" srcId="{6BC20217-D3E5-A844-8E7E-764BEA308D9A}" destId="{8544D900-851D-424D-AB0D-A5C8F32FA9C4}" srcOrd="0" destOrd="0" presId="urn:microsoft.com/office/officeart/2005/8/layout/hList1"/>
    <dgm:cxn modelId="{9ADD9776-90FF-8F41-B302-F687C1FD8360}" type="presOf" srcId="{1EE56E89-8357-9244-854C-A0E394686133}" destId="{02ABA9CE-3BE0-1E40-BF7E-09642BD57E83}" srcOrd="0" destOrd="0" presId="urn:microsoft.com/office/officeart/2005/8/layout/hList1"/>
    <dgm:cxn modelId="{61F4B37B-EE43-7F47-A933-20B66BA44903}" srcId="{6C153932-7ACC-9C47-937F-DF0673BE9D37}" destId="{708D1822-DE68-B94F-8E3E-D683F111F8E1}" srcOrd="2" destOrd="0" parTransId="{34BBA205-9CF9-2F4D-A999-264B9476F2F0}" sibTransId="{51BB88B6-69E2-E94D-B0E6-8BBE9C1987D6}"/>
    <dgm:cxn modelId="{11B5F17B-C72F-4D41-AA10-4988A57E97E3}" srcId="{6E99F7F7-D9AD-2B4E-A8AA-75E16357D739}" destId="{8219F3B1-6DF8-3647-A00A-71521BAEC02F}" srcOrd="2" destOrd="0" parTransId="{D8A41234-A999-5A4B-942B-F41203978BF0}" sibTransId="{78DBCB5F-78F8-964C-9A4E-1FC7D8F27E40}"/>
    <dgm:cxn modelId="{11804884-3259-CA4F-89DB-4310526DB5F2}" type="presOf" srcId="{8219F3B1-6DF8-3647-A00A-71521BAEC02F}" destId="{02ABA9CE-3BE0-1E40-BF7E-09642BD57E83}" srcOrd="0" destOrd="2" presId="urn:microsoft.com/office/officeart/2005/8/layout/hList1"/>
    <dgm:cxn modelId="{5E5D7599-A65D-3F44-8372-5555F080EFFD}" type="presOf" srcId="{13C33B87-A7CC-F540-BD43-FF7AA8A3451F}" destId="{02ABA9CE-3BE0-1E40-BF7E-09642BD57E83}" srcOrd="0" destOrd="1" presId="urn:microsoft.com/office/officeart/2005/8/layout/hList1"/>
    <dgm:cxn modelId="{BA94F3A1-F388-2343-85AB-7F149083346E}" srcId="{6BC20217-D3E5-A844-8E7E-764BEA308D9A}" destId="{6E99F7F7-D9AD-2B4E-A8AA-75E16357D739}" srcOrd="1" destOrd="0" parTransId="{F93B7D65-F4A9-8644-8C43-5A207F1358B5}" sibTransId="{E969FEE6-E086-9847-B548-46B9856A8F1D}"/>
    <dgm:cxn modelId="{7FC529A4-2DE2-5146-B538-480B9604046C}" type="presOf" srcId="{35816FFE-669D-5A41-9AB9-441E04AC041D}" destId="{EF9243D1-795A-B543-B766-255881B95357}" srcOrd="0" destOrd="1" presId="urn:microsoft.com/office/officeart/2005/8/layout/hList1"/>
    <dgm:cxn modelId="{C937E5A7-29DD-CE4C-AFA3-F7F5DD2FF35D}" srcId="{6C153932-7ACC-9C47-937F-DF0673BE9D37}" destId="{CC511AA6-BB96-4F43-BCA6-A0079209B760}" srcOrd="0" destOrd="0" parTransId="{F2565789-AD54-2549-BE22-E68AFFDA6B71}" sibTransId="{6C3CE9AA-9B52-2247-9A27-3D6489FCD943}"/>
    <dgm:cxn modelId="{292751AA-704C-8A4C-9B39-D247EF2CE77C}" type="presOf" srcId="{CC511AA6-BB96-4F43-BCA6-A0079209B760}" destId="{EF9243D1-795A-B543-B766-255881B95357}" srcOrd="0" destOrd="0" presId="urn:microsoft.com/office/officeart/2005/8/layout/hList1"/>
    <dgm:cxn modelId="{2C68ECB2-8456-374D-9C29-B48C66D87D85}" type="presOf" srcId="{6C153932-7ACC-9C47-937F-DF0673BE9D37}" destId="{E18F8A48-5720-0346-B2B8-49A7E40DE9EF}" srcOrd="0" destOrd="0" presId="urn:microsoft.com/office/officeart/2005/8/layout/hList1"/>
    <dgm:cxn modelId="{F53D5FC4-2FA3-8943-8788-7EAB4032329F}" type="presOf" srcId="{708D1822-DE68-B94F-8E3E-D683F111F8E1}" destId="{EF9243D1-795A-B543-B766-255881B95357}" srcOrd="0" destOrd="2" presId="urn:microsoft.com/office/officeart/2005/8/layout/hList1"/>
    <dgm:cxn modelId="{92233FCA-6C18-C443-9402-D127A34E9E38}" type="presOf" srcId="{18F75C78-792A-FB48-83B6-55F681B10416}" destId="{EF9243D1-795A-B543-B766-255881B95357}" srcOrd="0" destOrd="3" presId="urn:microsoft.com/office/officeart/2005/8/layout/hList1"/>
    <dgm:cxn modelId="{9B1297D3-F838-1442-A905-FD63EDEC0C66}" srcId="{6C153932-7ACC-9C47-937F-DF0673BE9D37}" destId="{18F75C78-792A-FB48-83B6-55F681B10416}" srcOrd="3" destOrd="0" parTransId="{F9C7BD2A-449B-6D4D-B3A5-72090AA6A3E2}" sibTransId="{3A33559F-C434-6240-97C6-169E146BE290}"/>
    <dgm:cxn modelId="{1F6397F0-9CE0-A446-9211-C444C5E0452F}" type="presOf" srcId="{6E99F7F7-D9AD-2B4E-A8AA-75E16357D739}" destId="{4E6C426E-8C06-154C-9D82-1A473EF28DDF}" srcOrd="0" destOrd="0" presId="urn:microsoft.com/office/officeart/2005/8/layout/hList1"/>
    <dgm:cxn modelId="{14C1C75D-63B6-774E-9579-61E8BBE5AAE2}" type="presParOf" srcId="{8544D900-851D-424D-AB0D-A5C8F32FA9C4}" destId="{655F0C8E-2F57-1B48-88CF-9BA6C43DE8A5}" srcOrd="0" destOrd="0" presId="urn:microsoft.com/office/officeart/2005/8/layout/hList1"/>
    <dgm:cxn modelId="{B4FEAEA1-EB72-8C48-A8CC-45FE8544280C}" type="presParOf" srcId="{655F0C8E-2F57-1B48-88CF-9BA6C43DE8A5}" destId="{E18F8A48-5720-0346-B2B8-49A7E40DE9EF}" srcOrd="0" destOrd="0" presId="urn:microsoft.com/office/officeart/2005/8/layout/hList1"/>
    <dgm:cxn modelId="{CB4CD843-B42F-6145-B872-F6E71D15D13B}" type="presParOf" srcId="{655F0C8E-2F57-1B48-88CF-9BA6C43DE8A5}" destId="{EF9243D1-795A-B543-B766-255881B95357}" srcOrd="1" destOrd="0" presId="urn:microsoft.com/office/officeart/2005/8/layout/hList1"/>
    <dgm:cxn modelId="{CFE246DB-60AC-EE4B-9BE2-3B326DDC09DD}" type="presParOf" srcId="{8544D900-851D-424D-AB0D-A5C8F32FA9C4}" destId="{C5614CA7-2ACA-C549-B2E5-52DF0D6877F9}" srcOrd="1" destOrd="0" presId="urn:microsoft.com/office/officeart/2005/8/layout/hList1"/>
    <dgm:cxn modelId="{613411D6-AEA8-4844-AE0B-0B720635DD04}" type="presParOf" srcId="{8544D900-851D-424D-AB0D-A5C8F32FA9C4}" destId="{48A3A081-BC76-114E-9535-F319ABD24C2C}" srcOrd="2" destOrd="0" presId="urn:microsoft.com/office/officeart/2005/8/layout/hList1"/>
    <dgm:cxn modelId="{22367527-41A0-BB47-A174-0BAB153EE2EE}" type="presParOf" srcId="{48A3A081-BC76-114E-9535-F319ABD24C2C}" destId="{4E6C426E-8C06-154C-9D82-1A473EF28DDF}" srcOrd="0" destOrd="0" presId="urn:microsoft.com/office/officeart/2005/8/layout/hList1"/>
    <dgm:cxn modelId="{2FCF51E2-734E-3E4C-A541-3E9FD0DD24B7}" type="presParOf" srcId="{48A3A081-BC76-114E-9535-F319ABD24C2C}" destId="{02ABA9CE-3BE0-1E40-BF7E-09642BD57E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99B0F0-A053-6A48-A5C4-2CAC6803C603}" type="doc">
      <dgm:prSet loTypeId="urn:microsoft.com/office/officeart/2005/8/layout/radial6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83F98-1782-B546-97A3-B573F8168FA8}">
      <dgm:prSet phldrT="[Text]"/>
      <dgm:spPr>
        <a:solidFill>
          <a:srgbClr val="6CC0DE"/>
        </a:solidFill>
      </dgm:spPr>
      <dgm:t>
        <a:bodyPr/>
        <a:lstStyle/>
        <a:p>
          <a:r>
            <a:rPr lang="en-US" dirty="0" err="1"/>
            <a:t>设计体系共享三个特性</a:t>
          </a:r>
          <a:endParaRPr lang="en-US" dirty="0"/>
        </a:p>
      </dgm:t>
    </dgm:pt>
    <dgm:pt modelId="{714065D3-EF8B-7147-9DC7-01EEA1A1D54D}" type="parTrans" cxnId="{94A586EA-84C6-2241-850C-9D6C353A1AEF}">
      <dgm:prSet/>
      <dgm:spPr/>
      <dgm:t>
        <a:bodyPr/>
        <a:lstStyle/>
        <a:p>
          <a:endParaRPr lang="en-US"/>
        </a:p>
      </dgm:t>
    </dgm:pt>
    <dgm:pt modelId="{3812E879-D69E-7C49-96B4-30ECFD84AF2C}" type="sibTrans" cxnId="{94A586EA-84C6-2241-850C-9D6C353A1AEF}">
      <dgm:prSet/>
      <dgm:spPr/>
      <dgm:t>
        <a:bodyPr/>
        <a:lstStyle/>
        <a:p>
          <a:endParaRPr lang="en-US"/>
        </a:p>
      </dgm:t>
    </dgm:pt>
    <dgm:pt modelId="{C21C886C-4955-7948-9662-2E9F8647B739}">
      <dgm:prSet custT="1"/>
      <dgm:spPr/>
      <dgm:t>
        <a:bodyPr/>
        <a:lstStyle/>
        <a:p>
          <a:r>
            <a:rPr lang="en-US" sz="1800" dirty="0"/>
            <a:t>RAID </a:t>
          </a:r>
          <a:r>
            <a:rPr lang="en-US" sz="1800" dirty="0" err="1"/>
            <a:t>是</a:t>
          </a:r>
          <a:r>
            <a:rPr lang="en-US" sz="1800" dirty="0" err="1">
              <a:solidFill>
                <a:schemeClr val="tx1"/>
              </a:solidFill>
            </a:rPr>
            <a:t>一组</a:t>
          </a:r>
          <a:r>
            <a:rPr lang="en-US" sz="1800" dirty="0" err="1"/>
            <a:t>物理磁盘</a:t>
          </a:r>
          <a:r>
            <a:rPr lang="en-US" sz="1800" dirty="0" err="1">
              <a:solidFill>
                <a:schemeClr val="tx1"/>
              </a:solidFill>
            </a:rPr>
            <a:t>驱动器</a:t>
          </a:r>
          <a:r>
            <a:rPr lang="zh-CN" altLang="en-US" sz="1800" dirty="0"/>
            <a:t>，操作系统把它视为单个逻辑驱动器</a:t>
          </a:r>
          <a:endParaRPr lang="en-US" sz="1800" dirty="0"/>
        </a:p>
      </dgm:t>
    </dgm:pt>
    <dgm:pt modelId="{67E6E4AD-DE09-D841-8897-EB31A9B4534F}" type="parTrans" cxnId="{2E3FFE48-8D1E-C946-A5BA-897087AD81D0}">
      <dgm:prSet/>
      <dgm:spPr/>
      <dgm:t>
        <a:bodyPr/>
        <a:lstStyle/>
        <a:p>
          <a:endParaRPr lang="en-US"/>
        </a:p>
      </dgm:t>
    </dgm:pt>
    <dgm:pt modelId="{36DFB653-CBD6-BF4D-8E1C-70119C005BF6}" type="sibTrans" cxnId="{2E3FFE48-8D1E-C946-A5BA-897087AD81D0}">
      <dgm:prSet/>
      <dgm:spPr>
        <a:solidFill>
          <a:srgbClr val="660066"/>
        </a:solidFill>
        <a:effectLst>
          <a:glow rad="101600">
            <a:schemeClr val="accent2">
              <a:alpha val="75000"/>
            </a:schemeClr>
          </a:glow>
          <a:softEdge rad="38100"/>
        </a:effectLst>
      </dgm:spPr>
      <dgm:t>
        <a:bodyPr/>
        <a:lstStyle/>
        <a:p>
          <a:endParaRPr lang="en-US"/>
        </a:p>
      </dgm:t>
    </dgm:pt>
    <dgm:pt modelId="{56A8334D-CC9F-4443-ABB3-EED837876C14}">
      <dgm:prSet custT="1"/>
      <dgm:spPr/>
      <dgm:t>
        <a:bodyPr/>
        <a:lstStyle/>
        <a:p>
          <a:r>
            <a:rPr lang="en-US" sz="1800" dirty="0" err="1"/>
            <a:t>数据分布在物理驱动器阵列中</a:t>
          </a:r>
          <a:r>
            <a:rPr lang="zh-CN" altLang="en-US" sz="1800" dirty="0"/>
            <a:t>，这种设计机制被称为</a:t>
          </a:r>
          <a:r>
            <a:rPr lang="zh-CN" altLang="en-US" sz="1800" dirty="0">
              <a:solidFill>
                <a:schemeClr val="tx1"/>
              </a:solidFill>
            </a:rPr>
            <a:t>条带化</a:t>
          </a:r>
          <a:r>
            <a:rPr lang="en-US" altLang="zh-CN" sz="1800" dirty="0">
              <a:solidFill>
                <a:schemeClr val="tx1"/>
              </a:solidFill>
            </a:rPr>
            <a:t>(striping)</a:t>
          </a:r>
          <a:endParaRPr lang="en-US" sz="1800" dirty="0">
            <a:solidFill>
              <a:schemeClr val="tx1"/>
            </a:solidFill>
          </a:endParaRPr>
        </a:p>
      </dgm:t>
    </dgm:pt>
    <dgm:pt modelId="{7FEC567C-030B-5845-96D3-5536B73B9D2B}" type="parTrans" cxnId="{3D5D19B9-80BC-B940-A72A-3FA8E1E24DA8}">
      <dgm:prSet/>
      <dgm:spPr/>
      <dgm:t>
        <a:bodyPr/>
        <a:lstStyle/>
        <a:p>
          <a:endParaRPr lang="en-US"/>
        </a:p>
      </dgm:t>
    </dgm:pt>
    <dgm:pt modelId="{7F096F61-96A9-8449-B30E-D6877572DF77}" type="sibTrans" cxnId="{3D5D19B9-80BC-B940-A72A-3FA8E1E24DA8}">
      <dgm:prSet/>
      <dgm:spPr>
        <a:solidFill>
          <a:srgbClr val="660066"/>
        </a:solidFill>
        <a:effectLst>
          <a:glow rad="101600">
            <a:schemeClr val="accent2">
              <a:alpha val="75000"/>
            </a:schemeClr>
          </a:glow>
          <a:softEdge rad="38100"/>
        </a:effectLst>
      </dgm:spPr>
      <dgm:t>
        <a:bodyPr/>
        <a:lstStyle/>
        <a:p>
          <a:endParaRPr lang="en-US"/>
        </a:p>
      </dgm:t>
    </dgm:pt>
    <dgm:pt modelId="{5AF4FB94-E203-9941-908C-1D98442DD0DC}">
      <dgm:prSet custT="1"/>
      <dgm:spPr/>
      <dgm:t>
        <a:bodyPr/>
        <a:lstStyle/>
        <a:p>
          <a:r>
            <a:rPr lang="en-US" sz="1800" dirty="0" err="1"/>
            <a:t>使用冗余的磁盘容量来保存奇偶校验信息</a:t>
          </a:r>
          <a:r>
            <a:rPr lang="zh-CN" altLang="en-US" sz="1800" dirty="0"/>
            <a:t>，使得当一个磁盘失效时，能够通过校验信息加以</a:t>
          </a:r>
          <a:r>
            <a:rPr lang="zh-CN" altLang="en-US" sz="1800" dirty="0">
              <a:solidFill>
                <a:schemeClr val="tx1"/>
              </a:solidFill>
            </a:rPr>
            <a:t>恢复数据</a:t>
          </a:r>
          <a:endParaRPr lang="en-US" sz="1800" dirty="0">
            <a:solidFill>
              <a:schemeClr val="tx1"/>
            </a:solidFill>
          </a:endParaRPr>
        </a:p>
      </dgm:t>
    </dgm:pt>
    <dgm:pt modelId="{7B4C8023-BDFB-4742-A15F-3BFA0A936A0B}" type="parTrans" cxnId="{4EC42065-7C62-C943-8705-AB351D89DA89}">
      <dgm:prSet/>
      <dgm:spPr/>
      <dgm:t>
        <a:bodyPr/>
        <a:lstStyle/>
        <a:p>
          <a:endParaRPr lang="en-US"/>
        </a:p>
      </dgm:t>
    </dgm:pt>
    <dgm:pt modelId="{3EA5DB6F-B814-DE46-8E68-2F089B764518}" type="sibTrans" cxnId="{4EC42065-7C62-C943-8705-AB351D89DA89}">
      <dgm:prSet/>
      <dgm:spPr>
        <a:solidFill>
          <a:srgbClr val="660066"/>
        </a:solidFill>
        <a:effectLst>
          <a:glow rad="101600">
            <a:schemeClr val="accent2">
              <a:alpha val="75000"/>
            </a:schemeClr>
          </a:glow>
          <a:softEdge rad="38100"/>
        </a:effectLst>
      </dgm:spPr>
      <dgm:t>
        <a:bodyPr/>
        <a:lstStyle/>
        <a:p>
          <a:endParaRPr lang="en-US"/>
        </a:p>
      </dgm:t>
    </dgm:pt>
    <dgm:pt modelId="{9BA4650C-00B1-874F-9A00-7CD94E6343DF}" type="pres">
      <dgm:prSet presAssocID="{FD99B0F0-A053-6A48-A5C4-2CAC6803C60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025BB83-2A41-5D43-8FBC-BDA48E16B62E}" type="pres">
      <dgm:prSet presAssocID="{04283F98-1782-B546-97A3-B573F8168FA8}" presName="centerShape" presStyleLbl="node0" presStyleIdx="0" presStyleCnt="1" custScaleX="89158" custScaleY="92805" custLinFactNeighborX="914" custLinFactNeighborY="-5626"/>
      <dgm:spPr/>
    </dgm:pt>
    <dgm:pt modelId="{F0ECC5BA-B2AE-EB4D-841F-101D1AFD4833}" type="pres">
      <dgm:prSet presAssocID="{C21C886C-4955-7948-9662-2E9F8647B739}" presName="node" presStyleLbl="node1" presStyleIdx="0" presStyleCnt="3" custScaleX="207056" custScaleY="131683">
        <dgm:presLayoutVars>
          <dgm:bulletEnabled val="1"/>
        </dgm:presLayoutVars>
      </dgm:prSet>
      <dgm:spPr/>
    </dgm:pt>
    <dgm:pt modelId="{3B3611D0-FA5A-1647-9883-7786E9183578}" type="pres">
      <dgm:prSet presAssocID="{C21C886C-4955-7948-9662-2E9F8647B739}" presName="dummy" presStyleCnt="0"/>
      <dgm:spPr/>
    </dgm:pt>
    <dgm:pt modelId="{98F89655-7812-ED49-B6F7-5A03ADD378C3}" type="pres">
      <dgm:prSet presAssocID="{36DFB653-CBD6-BF4D-8E1C-70119C005BF6}" presName="sibTrans" presStyleLbl="sibTrans2D1" presStyleIdx="0" presStyleCnt="3"/>
      <dgm:spPr/>
    </dgm:pt>
    <dgm:pt modelId="{5E167099-31A5-5442-AFA2-F77104F37352}" type="pres">
      <dgm:prSet presAssocID="{56A8334D-CC9F-4443-ABB3-EED837876C14}" presName="node" presStyleLbl="node1" presStyleIdx="1" presStyleCnt="3" custScaleX="208980" custScaleY="144275">
        <dgm:presLayoutVars>
          <dgm:bulletEnabled val="1"/>
        </dgm:presLayoutVars>
      </dgm:prSet>
      <dgm:spPr/>
    </dgm:pt>
    <dgm:pt modelId="{0592F736-2BF9-3840-8D71-A88D0548A299}" type="pres">
      <dgm:prSet presAssocID="{56A8334D-CC9F-4443-ABB3-EED837876C14}" presName="dummy" presStyleCnt="0"/>
      <dgm:spPr/>
    </dgm:pt>
    <dgm:pt modelId="{ED29189C-FEBF-5D43-9AE1-09F1543B00F5}" type="pres">
      <dgm:prSet presAssocID="{7F096F61-96A9-8449-B30E-D6877572DF77}" presName="sibTrans" presStyleLbl="sibTrans2D1" presStyleIdx="1" presStyleCnt="3"/>
      <dgm:spPr/>
    </dgm:pt>
    <dgm:pt modelId="{729DF47F-7ACD-6547-A7C6-4776125E4E24}" type="pres">
      <dgm:prSet presAssocID="{5AF4FB94-E203-9941-908C-1D98442DD0DC}" presName="node" presStyleLbl="node1" presStyleIdx="2" presStyleCnt="3" custScaleX="227803" custScaleY="143496">
        <dgm:presLayoutVars>
          <dgm:bulletEnabled val="1"/>
        </dgm:presLayoutVars>
      </dgm:prSet>
      <dgm:spPr/>
    </dgm:pt>
    <dgm:pt modelId="{EA44F72E-F6EB-3847-B8CF-F38DD9D5B316}" type="pres">
      <dgm:prSet presAssocID="{5AF4FB94-E203-9941-908C-1D98442DD0DC}" presName="dummy" presStyleCnt="0"/>
      <dgm:spPr/>
    </dgm:pt>
    <dgm:pt modelId="{49509A77-E9B9-3643-9870-F7859BB971F0}" type="pres">
      <dgm:prSet presAssocID="{3EA5DB6F-B814-DE46-8E68-2F089B764518}" presName="sibTrans" presStyleLbl="sibTrans2D1" presStyleIdx="2" presStyleCnt="3"/>
      <dgm:spPr/>
    </dgm:pt>
  </dgm:ptLst>
  <dgm:cxnLst>
    <dgm:cxn modelId="{4948B32C-04F3-0A42-BECB-53B93DCA810E}" type="presOf" srcId="{04283F98-1782-B546-97A3-B573F8168FA8}" destId="{3025BB83-2A41-5D43-8FBC-BDA48E16B62E}" srcOrd="0" destOrd="0" presId="urn:microsoft.com/office/officeart/2005/8/layout/radial6"/>
    <dgm:cxn modelId="{2E3FFE48-8D1E-C946-A5BA-897087AD81D0}" srcId="{04283F98-1782-B546-97A3-B573F8168FA8}" destId="{C21C886C-4955-7948-9662-2E9F8647B739}" srcOrd="0" destOrd="0" parTransId="{67E6E4AD-DE09-D841-8897-EB31A9B4534F}" sibTransId="{36DFB653-CBD6-BF4D-8E1C-70119C005BF6}"/>
    <dgm:cxn modelId="{4EC42065-7C62-C943-8705-AB351D89DA89}" srcId="{04283F98-1782-B546-97A3-B573F8168FA8}" destId="{5AF4FB94-E203-9941-908C-1D98442DD0DC}" srcOrd="2" destOrd="0" parTransId="{7B4C8023-BDFB-4742-A15F-3BFA0A936A0B}" sibTransId="{3EA5DB6F-B814-DE46-8E68-2F089B764518}"/>
    <dgm:cxn modelId="{F8752265-5D1D-4844-823B-5162E6340BF4}" type="presOf" srcId="{3EA5DB6F-B814-DE46-8E68-2F089B764518}" destId="{49509A77-E9B9-3643-9870-F7859BB971F0}" srcOrd="0" destOrd="0" presId="urn:microsoft.com/office/officeart/2005/8/layout/radial6"/>
    <dgm:cxn modelId="{22BEC574-EE28-034A-9851-3C156FF7D54A}" type="presOf" srcId="{5AF4FB94-E203-9941-908C-1D98442DD0DC}" destId="{729DF47F-7ACD-6547-A7C6-4776125E4E24}" srcOrd="0" destOrd="0" presId="urn:microsoft.com/office/officeart/2005/8/layout/radial6"/>
    <dgm:cxn modelId="{477DAA8F-A3B5-6F4D-A772-E16559D05779}" type="presOf" srcId="{C21C886C-4955-7948-9662-2E9F8647B739}" destId="{F0ECC5BA-B2AE-EB4D-841F-101D1AFD4833}" srcOrd="0" destOrd="0" presId="urn:microsoft.com/office/officeart/2005/8/layout/radial6"/>
    <dgm:cxn modelId="{33FFED9B-BC19-1C45-B687-AEA5D92920AB}" type="presOf" srcId="{56A8334D-CC9F-4443-ABB3-EED837876C14}" destId="{5E167099-31A5-5442-AFA2-F77104F37352}" srcOrd="0" destOrd="0" presId="urn:microsoft.com/office/officeart/2005/8/layout/radial6"/>
    <dgm:cxn modelId="{C95E16A8-0C26-2147-B900-185AC4268879}" type="presOf" srcId="{FD99B0F0-A053-6A48-A5C4-2CAC6803C603}" destId="{9BA4650C-00B1-874F-9A00-7CD94E6343DF}" srcOrd="0" destOrd="0" presId="urn:microsoft.com/office/officeart/2005/8/layout/radial6"/>
    <dgm:cxn modelId="{652B2FA8-AD7E-4C41-92C1-F250BAB70BCF}" type="presOf" srcId="{36DFB653-CBD6-BF4D-8E1C-70119C005BF6}" destId="{98F89655-7812-ED49-B6F7-5A03ADD378C3}" srcOrd="0" destOrd="0" presId="urn:microsoft.com/office/officeart/2005/8/layout/radial6"/>
    <dgm:cxn modelId="{3D5D19B9-80BC-B940-A72A-3FA8E1E24DA8}" srcId="{04283F98-1782-B546-97A3-B573F8168FA8}" destId="{56A8334D-CC9F-4443-ABB3-EED837876C14}" srcOrd="1" destOrd="0" parTransId="{7FEC567C-030B-5845-96D3-5536B73B9D2B}" sibTransId="{7F096F61-96A9-8449-B30E-D6877572DF77}"/>
    <dgm:cxn modelId="{65C01FE7-B5EC-9540-BAAE-4EF4B46FE099}" type="presOf" srcId="{7F096F61-96A9-8449-B30E-D6877572DF77}" destId="{ED29189C-FEBF-5D43-9AE1-09F1543B00F5}" srcOrd="0" destOrd="0" presId="urn:microsoft.com/office/officeart/2005/8/layout/radial6"/>
    <dgm:cxn modelId="{94A586EA-84C6-2241-850C-9D6C353A1AEF}" srcId="{FD99B0F0-A053-6A48-A5C4-2CAC6803C603}" destId="{04283F98-1782-B546-97A3-B573F8168FA8}" srcOrd="0" destOrd="0" parTransId="{714065D3-EF8B-7147-9DC7-01EEA1A1D54D}" sibTransId="{3812E879-D69E-7C49-96B4-30ECFD84AF2C}"/>
    <dgm:cxn modelId="{34BD6C89-4584-E249-B2B2-9344F3508CA5}" type="presParOf" srcId="{9BA4650C-00B1-874F-9A00-7CD94E6343DF}" destId="{3025BB83-2A41-5D43-8FBC-BDA48E16B62E}" srcOrd="0" destOrd="0" presId="urn:microsoft.com/office/officeart/2005/8/layout/radial6"/>
    <dgm:cxn modelId="{7C77D74C-7DA9-DF49-A5D0-238C7DBA4BA0}" type="presParOf" srcId="{9BA4650C-00B1-874F-9A00-7CD94E6343DF}" destId="{F0ECC5BA-B2AE-EB4D-841F-101D1AFD4833}" srcOrd="1" destOrd="0" presId="urn:microsoft.com/office/officeart/2005/8/layout/radial6"/>
    <dgm:cxn modelId="{FC1C0B99-DEC6-764F-A50B-DAD6DCBD199E}" type="presParOf" srcId="{9BA4650C-00B1-874F-9A00-7CD94E6343DF}" destId="{3B3611D0-FA5A-1647-9883-7786E9183578}" srcOrd="2" destOrd="0" presId="urn:microsoft.com/office/officeart/2005/8/layout/radial6"/>
    <dgm:cxn modelId="{28E2502A-06FE-0441-8FC7-AF00C0DEA933}" type="presParOf" srcId="{9BA4650C-00B1-874F-9A00-7CD94E6343DF}" destId="{98F89655-7812-ED49-B6F7-5A03ADD378C3}" srcOrd="3" destOrd="0" presId="urn:microsoft.com/office/officeart/2005/8/layout/radial6"/>
    <dgm:cxn modelId="{63263CB6-4288-764F-B540-51C82D4BF36B}" type="presParOf" srcId="{9BA4650C-00B1-874F-9A00-7CD94E6343DF}" destId="{5E167099-31A5-5442-AFA2-F77104F37352}" srcOrd="4" destOrd="0" presId="urn:microsoft.com/office/officeart/2005/8/layout/radial6"/>
    <dgm:cxn modelId="{09EE42AC-2B5F-384B-8D04-2375A99C6E6F}" type="presParOf" srcId="{9BA4650C-00B1-874F-9A00-7CD94E6343DF}" destId="{0592F736-2BF9-3840-8D71-A88D0548A299}" srcOrd="5" destOrd="0" presId="urn:microsoft.com/office/officeart/2005/8/layout/radial6"/>
    <dgm:cxn modelId="{C94E0A81-402C-AB46-AEB0-F60E3DA23304}" type="presParOf" srcId="{9BA4650C-00B1-874F-9A00-7CD94E6343DF}" destId="{ED29189C-FEBF-5D43-9AE1-09F1543B00F5}" srcOrd="6" destOrd="0" presId="urn:microsoft.com/office/officeart/2005/8/layout/radial6"/>
    <dgm:cxn modelId="{839BD372-9CF2-D643-B9B3-78BC948FB357}" type="presParOf" srcId="{9BA4650C-00B1-874F-9A00-7CD94E6343DF}" destId="{729DF47F-7ACD-6547-A7C6-4776125E4E24}" srcOrd="7" destOrd="0" presId="urn:microsoft.com/office/officeart/2005/8/layout/radial6"/>
    <dgm:cxn modelId="{D8DF1B01-C0C3-C140-B1D5-6B1CF8D0915A}" type="presParOf" srcId="{9BA4650C-00B1-874F-9A00-7CD94E6343DF}" destId="{EA44F72E-F6EB-3847-B8CF-F38DD9D5B316}" srcOrd="8" destOrd="0" presId="urn:microsoft.com/office/officeart/2005/8/layout/radial6"/>
    <dgm:cxn modelId="{75C28165-F7C7-064D-8F68-9B376DD558EE}" type="presParOf" srcId="{9BA4650C-00B1-874F-9A00-7CD94E6343DF}" destId="{49509A77-E9B9-3643-9870-F7859BB971F0}" srcOrd="9" destOrd="0" presId="urn:microsoft.com/office/officeart/2005/8/layout/radial6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3E23643-239F-704D-9174-375EC0C99BFB}" type="doc">
      <dgm:prSet loTypeId="urn:microsoft.com/office/officeart/2005/8/layout/hierarchy2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39C726-30C1-4247-B54C-41E7A51C97E5}">
      <dgm:prSet phldrT="[Text]" custT="1"/>
      <dgm:spPr>
        <a:solidFill>
          <a:srgbClr val="660066"/>
        </a:solidFill>
        <a:effectLst>
          <a:glow rad="101600">
            <a:schemeClr val="accent2">
              <a:alpha val="75000"/>
            </a:schemeClr>
          </a:glow>
        </a:effectLst>
      </dgm:spPr>
      <dgm:t>
        <a:bodyPr/>
        <a:lstStyle/>
        <a:p>
          <a:r>
            <a:rPr lang="en-NZ" sz="1800" dirty="0" err="1"/>
            <a:t>当一个对磁盘扇区的I</a:t>
          </a:r>
          <a:r>
            <a:rPr lang="en-NZ" sz="1800" dirty="0"/>
            <a:t>/</a:t>
          </a:r>
          <a:r>
            <a:rPr lang="en-NZ" sz="1800" dirty="0" err="1"/>
            <a:t>O请求发出时</a:t>
          </a:r>
          <a:r>
            <a:rPr lang="zh-CN" altLang="en-US" sz="1800" dirty="0"/>
            <a:t>，先检查对应的扇区是否在磁盘高速缓存中</a:t>
          </a:r>
          <a:endParaRPr lang="en-US" sz="1800" dirty="0"/>
        </a:p>
      </dgm:t>
    </dgm:pt>
    <dgm:pt modelId="{BEBD9205-419E-3941-9C8A-2518EF1625EF}" type="parTrans" cxnId="{D1437C7A-974C-0040-BCDC-D5B6A13C80D1}">
      <dgm:prSet/>
      <dgm:spPr/>
      <dgm:t>
        <a:bodyPr/>
        <a:lstStyle/>
        <a:p>
          <a:endParaRPr lang="en-US"/>
        </a:p>
      </dgm:t>
    </dgm:pt>
    <dgm:pt modelId="{63D0AC24-DAB7-6045-A2F1-82D3F976336D}" type="sibTrans" cxnId="{D1437C7A-974C-0040-BCDC-D5B6A13C80D1}">
      <dgm:prSet/>
      <dgm:spPr/>
      <dgm:t>
        <a:bodyPr/>
        <a:lstStyle/>
        <a:p>
          <a:endParaRPr lang="en-US"/>
        </a:p>
      </dgm:t>
    </dgm:pt>
    <dgm:pt modelId="{6125D627-D40F-2741-9F28-46F703BC210C}">
      <dgm:prSet phldrT="[Text]" custT="1"/>
      <dgm:spPr>
        <a:solidFill>
          <a:srgbClr val="660066"/>
        </a:solidFill>
      </dgm:spPr>
      <dgm:t>
        <a:bodyPr/>
        <a:lstStyle/>
        <a:p>
          <a:r>
            <a:rPr lang="en-NZ" sz="2000" dirty="0"/>
            <a:t>if YES</a:t>
          </a:r>
          <a:endParaRPr lang="en-US" sz="2000" dirty="0"/>
        </a:p>
      </dgm:t>
    </dgm:pt>
    <dgm:pt modelId="{1D22DB38-8FBF-054A-BCB0-D289130A0A0A}" type="parTrans" cxnId="{BAF0654F-567B-A845-AFB0-7B93CB7C39F1}">
      <dgm:prSet/>
      <dgm:spPr>
        <a:ln>
          <a:solidFill>
            <a:srgbClr val="660066"/>
          </a:solidFill>
        </a:ln>
      </dgm:spPr>
      <dgm:t>
        <a:bodyPr/>
        <a:lstStyle/>
        <a:p>
          <a:endParaRPr lang="en-US"/>
        </a:p>
      </dgm:t>
    </dgm:pt>
    <dgm:pt modelId="{4BC44360-EBD3-C14D-9EE9-B79B59607E1C}" type="sibTrans" cxnId="{BAF0654F-567B-A845-AFB0-7B93CB7C39F1}">
      <dgm:prSet/>
      <dgm:spPr/>
      <dgm:t>
        <a:bodyPr/>
        <a:lstStyle/>
        <a:p>
          <a:endParaRPr lang="en-US"/>
        </a:p>
      </dgm:t>
    </dgm:pt>
    <dgm:pt modelId="{ABB40615-2FC6-544E-8172-70D3CA0D2D22}">
      <dgm:prSet phldrT="[Text]" custT="1"/>
      <dgm:spPr>
        <a:solidFill>
          <a:srgbClr val="660066"/>
        </a:solidFill>
      </dgm:spPr>
      <dgm:t>
        <a:bodyPr/>
        <a:lstStyle/>
        <a:p>
          <a:r>
            <a:rPr lang="en-NZ" sz="2000" dirty="0" err="1"/>
            <a:t>通过访问高速缓存即可满足请求</a:t>
          </a:r>
          <a:endParaRPr lang="en-US" sz="2000" dirty="0"/>
        </a:p>
      </dgm:t>
    </dgm:pt>
    <dgm:pt modelId="{BF855875-DA89-A44C-91D2-AAA4F5C43743}" type="parTrans" cxnId="{6BD8AAC7-2104-8647-9A3F-A0384AD5FFF3}">
      <dgm:prSet/>
      <dgm:spPr>
        <a:ln>
          <a:solidFill>
            <a:srgbClr val="660066"/>
          </a:solidFill>
        </a:ln>
      </dgm:spPr>
      <dgm:t>
        <a:bodyPr/>
        <a:lstStyle/>
        <a:p>
          <a:endParaRPr lang="en-US"/>
        </a:p>
      </dgm:t>
    </dgm:pt>
    <dgm:pt modelId="{3615E2F2-EEFB-FF4C-82E0-3BEC6B1089BE}" type="sibTrans" cxnId="{6BD8AAC7-2104-8647-9A3F-A0384AD5FFF3}">
      <dgm:prSet/>
      <dgm:spPr/>
      <dgm:t>
        <a:bodyPr/>
        <a:lstStyle/>
        <a:p>
          <a:endParaRPr lang="en-US"/>
        </a:p>
      </dgm:t>
    </dgm:pt>
    <dgm:pt modelId="{E1BC94C9-D2B2-B040-A5E8-759FC3DB7DD8}">
      <dgm:prSet phldrT="[Text]" custT="1"/>
      <dgm:spPr>
        <a:solidFill>
          <a:srgbClr val="660066"/>
        </a:solidFill>
      </dgm:spPr>
      <dgm:t>
        <a:bodyPr/>
        <a:lstStyle/>
        <a:p>
          <a:r>
            <a:rPr lang="en-NZ" sz="2000" dirty="0"/>
            <a:t>if NO</a:t>
          </a:r>
          <a:endParaRPr lang="en-US" sz="2000" dirty="0"/>
        </a:p>
      </dgm:t>
    </dgm:pt>
    <dgm:pt modelId="{8697926B-6046-784F-828D-890126172FEF}" type="parTrans" cxnId="{EA2575A1-32F1-4F44-97D0-B89762A781DA}">
      <dgm:prSet/>
      <dgm:spPr>
        <a:ln>
          <a:solidFill>
            <a:srgbClr val="660066"/>
          </a:solidFill>
        </a:ln>
      </dgm:spPr>
      <dgm:t>
        <a:bodyPr/>
        <a:lstStyle/>
        <a:p>
          <a:endParaRPr lang="en-US"/>
        </a:p>
      </dgm:t>
    </dgm:pt>
    <dgm:pt modelId="{64356DDB-718D-6D4C-819A-49EB3F767203}" type="sibTrans" cxnId="{EA2575A1-32F1-4F44-97D0-B89762A781DA}">
      <dgm:prSet/>
      <dgm:spPr/>
      <dgm:t>
        <a:bodyPr/>
        <a:lstStyle/>
        <a:p>
          <a:endParaRPr lang="en-US"/>
        </a:p>
      </dgm:t>
    </dgm:pt>
    <dgm:pt modelId="{8399BF13-058F-4142-AC15-ADBB3A9E19B8}">
      <dgm:prSet phldrT="[Text]" custT="1"/>
      <dgm:spPr>
        <a:solidFill>
          <a:srgbClr val="660066"/>
        </a:solidFill>
      </dgm:spPr>
      <dgm:t>
        <a:bodyPr/>
        <a:lstStyle/>
        <a:p>
          <a:r>
            <a:rPr lang="en-NZ" sz="2000" dirty="0" err="1"/>
            <a:t>将请求扇区从磁盘读到磁盘高速缓存中</a:t>
          </a:r>
          <a:endParaRPr lang="en-US" sz="2000" dirty="0"/>
        </a:p>
      </dgm:t>
    </dgm:pt>
    <dgm:pt modelId="{C590289E-014E-E543-8A21-C98C3DD295EE}" type="parTrans" cxnId="{C0280B93-3116-B949-B666-F20D9E7B25D0}">
      <dgm:prSet/>
      <dgm:spPr>
        <a:ln>
          <a:solidFill>
            <a:srgbClr val="660066"/>
          </a:solidFill>
        </a:ln>
      </dgm:spPr>
      <dgm:t>
        <a:bodyPr/>
        <a:lstStyle/>
        <a:p>
          <a:endParaRPr lang="en-US"/>
        </a:p>
      </dgm:t>
    </dgm:pt>
    <dgm:pt modelId="{FE7A5DDC-E19D-634B-9CDF-60D564885F31}" type="sibTrans" cxnId="{C0280B93-3116-B949-B666-F20D9E7B25D0}">
      <dgm:prSet/>
      <dgm:spPr/>
      <dgm:t>
        <a:bodyPr/>
        <a:lstStyle/>
        <a:p>
          <a:endParaRPr lang="en-US"/>
        </a:p>
      </dgm:t>
    </dgm:pt>
    <dgm:pt modelId="{99D64273-F6AA-3340-BDCE-439DA5608A05}" type="pres">
      <dgm:prSet presAssocID="{03E23643-239F-704D-9174-375EC0C99BF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8A76870-DC46-0946-8BE6-A31DD92D2004}" type="pres">
      <dgm:prSet presAssocID="{E339C726-30C1-4247-B54C-41E7A51C97E5}" presName="root1" presStyleCnt="0"/>
      <dgm:spPr/>
    </dgm:pt>
    <dgm:pt modelId="{805BFE25-984C-A04D-AA30-C56FFDB121DB}" type="pres">
      <dgm:prSet presAssocID="{E339C726-30C1-4247-B54C-41E7A51C97E5}" presName="LevelOneTextNode" presStyleLbl="node0" presStyleIdx="0" presStyleCnt="1" custScaleX="128694" custScaleY="188104">
        <dgm:presLayoutVars>
          <dgm:chPref val="3"/>
        </dgm:presLayoutVars>
      </dgm:prSet>
      <dgm:spPr/>
    </dgm:pt>
    <dgm:pt modelId="{30F6B11F-3E83-9C4E-B4D0-9DC67F82824D}" type="pres">
      <dgm:prSet presAssocID="{E339C726-30C1-4247-B54C-41E7A51C97E5}" presName="level2hierChild" presStyleCnt="0"/>
      <dgm:spPr/>
    </dgm:pt>
    <dgm:pt modelId="{123B932B-EEEB-6D44-B64A-312A0F015D5D}" type="pres">
      <dgm:prSet presAssocID="{1D22DB38-8FBF-054A-BCB0-D289130A0A0A}" presName="conn2-1" presStyleLbl="parChTrans1D2" presStyleIdx="0" presStyleCnt="2"/>
      <dgm:spPr/>
    </dgm:pt>
    <dgm:pt modelId="{35FDC7EC-6B35-6F44-B619-D552976C0CD0}" type="pres">
      <dgm:prSet presAssocID="{1D22DB38-8FBF-054A-BCB0-D289130A0A0A}" presName="connTx" presStyleLbl="parChTrans1D2" presStyleIdx="0" presStyleCnt="2"/>
      <dgm:spPr/>
    </dgm:pt>
    <dgm:pt modelId="{C55BD53E-8213-9B43-AC35-B03CA02B525E}" type="pres">
      <dgm:prSet presAssocID="{6125D627-D40F-2741-9F28-46F703BC210C}" presName="root2" presStyleCnt="0"/>
      <dgm:spPr/>
    </dgm:pt>
    <dgm:pt modelId="{CEDE1FB3-33A8-8848-8CAA-483726766D5D}" type="pres">
      <dgm:prSet presAssocID="{6125D627-D40F-2741-9F28-46F703BC210C}" presName="LevelTwoTextNode" presStyleLbl="node2" presStyleIdx="0" presStyleCnt="2">
        <dgm:presLayoutVars>
          <dgm:chPref val="3"/>
        </dgm:presLayoutVars>
      </dgm:prSet>
      <dgm:spPr/>
    </dgm:pt>
    <dgm:pt modelId="{E5E3EEC3-61F8-6A41-881D-EF6A02A22B8B}" type="pres">
      <dgm:prSet presAssocID="{6125D627-D40F-2741-9F28-46F703BC210C}" presName="level3hierChild" presStyleCnt="0"/>
      <dgm:spPr/>
    </dgm:pt>
    <dgm:pt modelId="{D65D3A73-CA3C-F74F-9094-55B13D878142}" type="pres">
      <dgm:prSet presAssocID="{BF855875-DA89-A44C-91D2-AAA4F5C43743}" presName="conn2-1" presStyleLbl="parChTrans1D3" presStyleIdx="0" presStyleCnt="2"/>
      <dgm:spPr/>
    </dgm:pt>
    <dgm:pt modelId="{0870CB0C-A92F-E745-85DF-DC66ED5B62A9}" type="pres">
      <dgm:prSet presAssocID="{BF855875-DA89-A44C-91D2-AAA4F5C43743}" presName="connTx" presStyleLbl="parChTrans1D3" presStyleIdx="0" presStyleCnt="2"/>
      <dgm:spPr/>
    </dgm:pt>
    <dgm:pt modelId="{3CEB6922-B13B-6845-B782-060E1309B5A8}" type="pres">
      <dgm:prSet presAssocID="{ABB40615-2FC6-544E-8172-70D3CA0D2D22}" presName="root2" presStyleCnt="0"/>
      <dgm:spPr/>
    </dgm:pt>
    <dgm:pt modelId="{500F2F28-DF3C-6945-893C-BD2FCDABF125}" type="pres">
      <dgm:prSet presAssocID="{ABB40615-2FC6-544E-8172-70D3CA0D2D22}" presName="LevelTwoTextNode" presStyleLbl="node3" presStyleIdx="0" presStyleCnt="2" custScaleX="116794">
        <dgm:presLayoutVars>
          <dgm:chPref val="3"/>
        </dgm:presLayoutVars>
      </dgm:prSet>
      <dgm:spPr/>
    </dgm:pt>
    <dgm:pt modelId="{45ED404C-3ADB-2B49-929F-5D5E43E6C040}" type="pres">
      <dgm:prSet presAssocID="{ABB40615-2FC6-544E-8172-70D3CA0D2D22}" presName="level3hierChild" presStyleCnt="0"/>
      <dgm:spPr/>
    </dgm:pt>
    <dgm:pt modelId="{8EE7C0DA-F16A-C245-8FB0-BB6CDAFC25A1}" type="pres">
      <dgm:prSet presAssocID="{8697926B-6046-784F-828D-890126172FEF}" presName="conn2-1" presStyleLbl="parChTrans1D2" presStyleIdx="1" presStyleCnt="2"/>
      <dgm:spPr/>
    </dgm:pt>
    <dgm:pt modelId="{E72AB11D-E2F2-CE48-8383-1B632A3076CB}" type="pres">
      <dgm:prSet presAssocID="{8697926B-6046-784F-828D-890126172FEF}" presName="connTx" presStyleLbl="parChTrans1D2" presStyleIdx="1" presStyleCnt="2"/>
      <dgm:spPr/>
    </dgm:pt>
    <dgm:pt modelId="{ED892B85-5E85-2F4E-A366-C2D125F7C548}" type="pres">
      <dgm:prSet presAssocID="{E1BC94C9-D2B2-B040-A5E8-759FC3DB7DD8}" presName="root2" presStyleCnt="0"/>
      <dgm:spPr/>
    </dgm:pt>
    <dgm:pt modelId="{7B0A7DFA-A561-8C45-B1C5-6750CFC00DB6}" type="pres">
      <dgm:prSet presAssocID="{E1BC94C9-D2B2-B040-A5E8-759FC3DB7DD8}" presName="LevelTwoTextNode" presStyleLbl="node2" presStyleIdx="1" presStyleCnt="2">
        <dgm:presLayoutVars>
          <dgm:chPref val="3"/>
        </dgm:presLayoutVars>
      </dgm:prSet>
      <dgm:spPr/>
    </dgm:pt>
    <dgm:pt modelId="{27E78BA9-DE36-1C4F-982D-F2008F44F8C6}" type="pres">
      <dgm:prSet presAssocID="{E1BC94C9-D2B2-B040-A5E8-759FC3DB7DD8}" presName="level3hierChild" presStyleCnt="0"/>
      <dgm:spPr/>
    </dgm:pt>
    <dgm:pt modelId="{F7A4FD81-375C-2E4F-BDF1-3D1909345CF5}" type="pres">
      <dgm:prSet presAssocID="{C590289E-014E-E543-8A21-C98C3DD295EE}" presName="conn2-1" presStyleLbl="parChTrans1D3" presStyleIdx="1" presStyleCnt="2"/>
      <dgm:spPr/>
    </dgm:pt>
    <dgm:pt modelId="{4D6D2667-6B28-9B44-AC80-48AB201060FC}" type="pres">
      <dgm:prSet presAssocID="{C590289E-014E-E543-8A21-C98C3DD295EE}" presName="connTx" presStyleLbl="parChTrans1D3" presStyleIdx="1" presStyleCnt="2"/>
      <dgm:spPr/>
    </dgm:pt>
    <dgm:pt modelId="{A46323F7-262A-254D-9328-5C164DAE3A0B}" type="pres">
      <dgm:prSet presAssocID="{8399BF13-058F-4142-AC15-ADBB3A9E19B8}" presName="root2" presStyleCnt="0"/>
      <dgm:spPr/>
    </dgm:pt>
    <dgm:pt modelId="{79FE47B7-A032-BA43-9EED-8D802012E4A3}" type="pres">
      <dgm:prSet presAssocID="{8399BF13-058F-4142-AC15-ADBB3A9E19B8}" presName="LevelTwoTextNode" presStyleLbl="node3" presStyleIdx="1" presStyleCnt="2" custScaleX="131185" custScaleY="121466">
        <dgm:presLayoutVars>
          <dgm:chPref val="3"/>
        </dgm:presLayoutVars>
      </dgm:prSet>
      <dgm:spPr/>
    </dgm:pt>
    <dgm:pt modelId="{42674A32-11EB-3047-83E2-C43537E92B40}" type="pres">
      <dgm:prSet presAssocID="{8399BF13-058F-4142-AC15-ADBB3A9E19B8}" presName="level3hierChild" presStyleCnt="0"/>
      <dgm:spPr/>
    </dgm:pt>
  </dgm:ptLst>
  <dgm:cxnLst>
    <dgm:cxn modelId="{F2F44610-84E4-474A-9FCC-A8A5DFFC5E73}" type="presOf" srcId="{1D22DB38-8FBF-054A-BCB0-D289130A0A0A}" destId="{35FDC7EC-6B35-6F44-B619-D552976C0CD0}" srcOrd="1" destOrd="0" presId="urn:microsoft.com/office/officeart/2005/8/layout/hierarchy2"/>
    <dgm:cxn modelId="{84D7BD3E-22A3-BC4D-AFC5-3A1880A33C47}" type="presOf" srcId="{8399BF13-058F-4142-AC15-ADBB3A9E19B8}" destId="{79FE47B7-A032-BA43-9EED-8D802012E4A3}" srcOrd="0" destOrd="0" presId="urn:microsoft.com/office/officeart/2005/8/layout/hierarchy2"/>
    <dgm:cxn modelId="{BAF0654F-567B-A845-AFB0-7B93CB7C39F1}" srcId="{E339C726-30C1-4247-B54C-41E7A51C97E5}" destId="{6125D627-D40F-2741-9F28-46F703BC210C}" srcOrd="0" destOrd="0" parTransId="{1D22DB38-8FBF-054A-BCB0-D289130A0A0A}" sibTransId="{4BC44360-EBD3-C14D-9EE9-B79B59607E1C}"/>
    <dgm:cxn modelId="{77110158-4981-4F49-A740-69684FA1B112}" type="presOf" srcId="{E1BC94C9-D2B2-B040-A5E8-759FC3DB7DD8}" destId="{7B0A7DFA-A561-8C45-B1C5-6750CFC00DB6}" srcOrd="0" destOrd="0" presId="urn:microsoft.com/office/officeart/2005/8/layout/hierarchy2"/>
    <dgm:cxn modelId="{CEEA0B5A-61D1-F247-98F0-8701D940C45A}" type="presOf" srcId="{E339C726-30C1-4247-B54C-41E7A51C97E5}" destId="{805BFE25-984C-A04D-AA30-C56FFDB121DB}" srcOrd="0" destOrd="0" presId="urn:microsoft.com/office/officeart/2005/8/layout/hierarchy2"/>
    <dgm:cxn modelId="{2494B55F-C619-F74B-B4AC-D1B02E05BBB8}" type="presOf" srcId="{C590289E-014E-E543-8A21-C98C3DD295EE}" destId="{4D6D2667-6B28-9B44-AC80-48AB201060FC}" srcOrd="1" destOrd="0" presId="urn:microsoft.com/office/officeart/2005/8/layout/hierarchy2"/>
    <dgm:cxn modelId="{F53C2D60-3838-AF49-A9EA-0686F28E247A}" type="presOf" srcId="{C590289E-014E-E543-8A21-C98C3DD295EE}" destId="{F7A4FD81-375C-2E4F-BDF1-3D1909345CF5}" srcOrd="0" destOrd="0" presId="urn:microsoft.com/office/officeart/2005/8/layout/hierarchy2"/>
    <dgm:cxn modelId="{45937764-9B8E-DD43-8EBF-A6FC7EB6D33C}" type="presOf" srcId="{BF855875-DA89-A44C-91D2-AAA4F5C43743}" destId="{D65D3A73-CA3C-F74F-9094-55B13D878142}" srcOrd="0" destOrd="0" presId="urn:microsoft.com/office/officeart/2005/8/layout/hierarchy2"/>
    <dgm:cxn modelId="{B94EF368-A45B-0940-A45A-EE38B6393050}" type="presOf" srcId="{8697926B-6046-784F-828D-890126172FEF}" destId="{E72AB11D-E2F2-CE48-8383-1B632A3076CB}" srcOrd="1" destOrd="0" presId="urn:microsoft.com/office/officeart/2005/8/layout/hierarchy2"/>
    <dgm:cxn modelId="{D1437C7A-974C-0040-BCDC-D5B6A13C80D1}" srcId="{03E23643-239F-704D-9174-375EC0C99BFB}" destId="{E339C726-30C1-4247-B54C-41E7A51C97E5}" srcOrd="0" destOrd="0" parTransId="{BEBD9205-419E-3941-9C8A-2518EF1625EF}" sibTransId="{63D0AC24-DAB7-6045-A2F1-82D3F976336D}"/>
    <dgm:cxn modelId="{3377398D-03B7-F84A-AF36-71B902F875B2}" type="presOf" srcId="{8697926B-6046-784F-828D-890126172FEF}" destId="{8EE7C0DA-F16A-C245-8FB0-BB6CDAFC25A1}" srcOrd="0" destOrd="0" presId="urn:microsoft.com/office/officeart/2005/8/layout/hierarchy2"/>
    <dgm:cxn modelId="{C0280B93-3116-B949-B666-F20D9E7B25D0}" srcId="{E1BC94C9-D2B2-B040-A5E8-759FC3DB7DD8}" destId="{8399BF13-058F-4142-AC15-ADBB3A9E19B8}" srcOrd="0" destOrd="0" parTransId="{C590289E-014E-E543-8A21-C98C3DD295EE}" sibTransId="{FE7A5DDC-E19D-634B-9CDF-60D564885F31}"/>
    <dgm:cxn modelId="{EA2575A1-32F1-4F44-97D0-B89762A781DA}" srcId="{E339C726-30C1-4247-B54C-41E7A51C97E5}" destId="{E1BC94C9-D2B2-B040-A5E8-759FC3DB7DD8}" srcOrd="1" destOrd="0" parTransId="{8697926B-6046-784F-828D-890126172FEF}" sibTransId="{64356DDB-718D-6D4C-819A-49EB3F767203}"/>
    <dgm:cxn modelId="{E94946AC-6046-A447-8AE8-C2D6082B7595}" type="presOf" srcId="{1D22DB38-8FBF-054A-BCB0-D289130A0A0A}" destId="{123B932B-EEEB-6D44-B64A-312A0F015D5D}" srcOrd="0" destOrd="0" presId="urn:microsoft.com/office/officeart/2005/8/layout/hierarchy2"/>
    <dgm:cxn modelId="{F44D3EB9-B3C9-A845-8F59-7C53B7DBB7A1}" type="presOf" srcId="{03E23643-239F-704D-9174-375EC0C99BFB}" destId="{99D64273-F6AA-3340-BDCE-439DA5608A05}" srcOrd="0" destOrd="0" presId="urn:microsoft.com/office/officeart/2005/8/layout/hierarchy2"/>
    <dgm:cxn modelId="{6BD8AAC7-2104-8647-9A3F-A0384AD5FFF3}" srcId="{6125D627-D40F-2741-9F28-46F703BC210C}" destId="{ABB40615-2FC6-544E-8172-70D3CA0D2D22}" srcOrd="0" destOrd="0" parTransId="{BF855875-DA89-A44C-91D2-AAA4F5C43743}" sibTransId="{3615E2F2-EEFB-FF4C-82E0-3BEC6B1089BE}"/>
    <dgm:cxn modelId="{390AD6D4-0C85-F747-A710-0EC5D5FC0ABC}" type="presOf" srcId="{ABB40615-2FC6-544E-8172-70D3CA0D2D22}" destId="{500F2F28-DF3C-6945-893C-BD2FCDABF125}" srcOrd="0" destOrd="0" presId="urn:microsoft.com/office/officeart/2005/8/layout/hierarchy2"/>
    <dgm:cxn modelId="{5EC921D5-2314-D94F-B80C-A91F497565D5}" type="presOf" srcId="{6125D627-D40F-2741-9F28-46F703BC210C}" destId="{CEDE1FB3-33A8-8848-8CAA-483726766D5D}" srcOrd="0" destOrd="0" presId="urn:microsoft.com/office/officeart/2005/8/layout/hierarchy2"/>
    <dgm:cxn modelId="{2BA6CDF0-0650-5A4B-A556-4023B8A8ADEB}" type="presOf" srcId="{BF855875-DA89-A44C-91D2-AAA4F5C43743}" destId="{0870CB0C-A92F-E745-85DF-DC66ED5B62A9}" srcOrd="1" destOrd="0" presId="urn:microsoft.com/office/officeart/2005/8/layout/hierarchy2"/>
    <dgm:cxn modelId="{3072287B-5563-494E-9EB9-9AFBF8F52743}" type="presParOf" srcId="{99D64273-F6AA-3340-BDCE-439DA5608A05}" destId="{28A76870-DC46-0946-8BE6-A31DD92D2004}" srcOrd="0" destOrd="0" presId="urn:microsoft.com/office/officeart/2005/8/layout/hierarchy2"/>
    <dgm:cxn modelId="{EE49CBEC-49BF-F340-8D74-254DCE3E614C}" type="presParOf" srcId="{28A76870-DC46-0946-8BE6-A31DD92D2004}" destId="{805BFE25-984C-A04D-AA30-C56FFDB121DB}" srcOrd="0" destOrd="0" presId="urn:microsoft.com/office/officeart/2005/8/layout/hierarchy2"/>
    <dgm:cxn modelId="{FF658F03-BACB-3843-A4D5-16BE5B96E2AE}" type="presParOf" srcId="{28A76870-DC46-0946-8BE6-A31DD92D2004}" destId="{30F6B11F-3E83-9C4E-B4D0-9DC67F82824D}" srcOrd="1" destOrd="0" presId="urn:microsoft.com/office/officeart/2005/8/layout/hierarchy2"/>
    <dgm:cxn modelId="{A3849492-3270-A449-84F4-DF6D2351B373}" type="presParOf" srcId="{30F6B11F-3E83-9C4E-B4D0-9DC67F82824D}" destId="{123B932B-EEEB-6D44-B64A-312A0F015D5D}" srcOrd="0" destOrd="0" presId="urn:microsoft.com/office/officeart/2005/8/layout/hierarchy2"/>
    <dgm:cxn modelId="{5D231BA3-8A3D-9040-A842-3764C15EBED9}" type="presParOf" srcId="{123B932B-EEEB-6D44-B64A-312A0F015D5D}" destId="{35FDC7EC-6B35-6F44-B619-D552976C0CD0}" srcOrd="0" destOrd="0" presId="urn:microsoft.com/office/officeart/2005/8/layout/hierarchy2"/>
    <dgm:cxn modelId="{33DDD458-064E-2644-A9CA-919A7137EA79}" type="presParOf" srcId="{30F6B11F-3E83-9C4E-B4D0-9DC67F82824D}" destId="{C55BD53E-8213-9B43-AC35-B03CA02B525E}" srcOrd="1" destOrd="0" presId="urn:microsoft.com/office/officeart/2005/8/layout/hierarchy2"/>
    <dgm:cxn modelId="{95EE1242-0541-0846-BE37-5410E0D1233F}" type="presParOf" srcId="{C55BD53E-8213-9B43-AC35-B03CA02B525E}" destId="{CEDE1FB3-33A8-8848-8CAA-483726766D5D}" srcOrd="0" destOrd="0" presId="urn:microsoft.com/office/officeart/2005/8/layout/hierarchy2"/>
    <dgm:cxn modelId="{CE853DDB-5918-0540-A3AB-98B342C6932B}" type="presParOf" srcId="{C55BD53E-8213-9B43-AC35-B03CA02B525E}" destId="{E5E3EEC3-61F8-6A41-881D-EF6A02A22B8B}" srcOrd="1" destOrd="0" presId="urn:microsoft.com/office/officeart/2005/8/layout/hierarchy2"/>
    <dgm:cxn modelId="{C5B75CCE-9DC4-F348-A21E-1F20052EA215}" type="presParOf" srcId="{E5E3EEC3-61F8-6A41-881D-EF6A02A22B8B}" destId="{D65D3A73-CA3C-F74F-9094-55B13D878142}" srcOrd="0" destOrd="0" presId="urn:microsoft.com/office/officeart/2005/8/layout/hierarchy2"/>
    <dgm:cxn modelId="{C777421F-5DE3-2F43-8AEE-9EBFD0F3C5A0}" type="presParOf" srcId="{D65D3A73-CA3C-F74F-9094-55B13D878142}" destId="{0870CB0C-A92F-E745-85DF-DC66ED5B62A9}" srcOrd="0" destOrd="0" presId="urn:microsoft.com/office/officeart/2005/8/layout/hierarchy2"/>
    <dgm:cxn modelId="{C2CB0757-8454-D74E-8731-FC02271A3B4D}" type="presParOf" srcId="{E5E3EEC3-61F8-6A41-881D-EF6A02A22B8B}" destId="{3CEB6922-B13B-6845-B782-060E1309B5A8}" srcOrd="1" destOrd="0" presId="urn:microsoft.com/office/officeart/2005/8/layout/hierarchy2"/>
    <dgm:cxn modelId="{D0C5110E-3FB3-E34B-9DD8-6A9936117AD6}" type="presParOf" srcId="{3CEB6922-B13B-6845-B782-060E1309B5A8}" destId="{500F2F28-DF3C-6945-893C-BD2FCDABF125}" srcOrd="0" destOrd="0" presId="urn:microsoft.com/office/officeart/2005/8/layout/hierarchy2"/>
    <dgm:cxn modelId="{AE96A48A-589D-114A-828C-3282C474C7B8}" type="presParOf" srcId="{3CEB6922-B13B-6845-B782-060E1309B5A8}" destId="{45ED404C-3ADB-2B49-929F-5D5E43E6C040}" srcOrd="1" destOrd="0" presId="urn:microsoft.com/office/officeart/2005/8/layout/hierarchy2"/>
    <dgm:cxn modelId="{CF6F68AF-5149-B745-88E7-754AC589DCEF}" type="presParOf" srcId="{30F6B11F-3E83-9C4E-B4D0-9DC67F82824D}" destId="{8EE7C0DA-F16A-C245-8FB0-BB6CDAFC25A1}" srcOrd="2" destOrd="0" presId="urn:microsoft.com/office/officeart/2005/8/layout/hierarchy2"/>
    <dgm:cxn modelId="{5C48B7A7-B10A-CE40-AF4B-3F777D7D95E7}" type="presParOf" srcId="{8EE7C0DA-F16A-C245-8FB0-BB6CDAFC25A1}" destId="{E72AB11D-E2F2-CE48-8383-1B632A3076CB}" srcOrd="0" destOrd="0" presId="urn:microsoft.com/office/officeart/2005/8/layout/hierarchy2"/>
    <dgm:cxn modelId="{A2ADEA56-E216-5A45-9C0E-550A4ADDD90E}" type="presParOf" srcId="{30F6B11F-3E83-9C4E-B4D0-9DC67F82824D}" destId="{ED892B85-5E85-2F4E-A366-C2D125F7C548}" srcOrd="3" destOrd="0" presId="urn:microsoft.com/office/officeart/2005/8/layout/hierarchy2"/>
    <dgm:cxn modelId="{84F9BFF5-63C5-584C-916D-4F1A3743DB82}" type="presParOf" srcId="{ED892B85-5E85-2F4E-A366-C2D125F7C548}" destId="{7B0A7DFA-A561-8C45-B1C5-6750CFC00DB6}" srcOrd="0" destOrd="0" presId="urn:microsoft.com/office/officeart/2005/8/layout/hierarchy2"/>
    <dgm:cxn modelId="{09F2CD7D-2130-E64A-8B40-E2589939D45D}" type="presParOf" srcId="{ED892B85-5E85-2F4E-A366-C2D125F7C548}" destId="{27E78BA9-DE36-1C4F-982D-F2008F44F8C6}" srcOrd="1" destOrd="0" presId="urn:microsoft.com/office/officeart/2005/8/layout/hierarchy2"/>
    <dgm:cxn modelId="{6862ABB3-E3C6-2F40-8B40-F35C8F6E0D3D}" type="presParOf" srcId="{27E78BA9-DE36-1C4F-982D-F2008F44F8C6}" destId="{F7A4FD81-375C-2E4F-BDF1-3D1909345CF5}" srcOrd="0" destOrd="0" presId="urn:microsoft.com/office/officeart/2005/8/layout/hierarchy2"/>
    <dgm:cxn modelId="{8CA14CFA-379F-F34B-9FF2-4A72FFBBDC26}" type="presParOf" srcId="{F7A4FD81-375C-2E4F-BDF1-3D1909345CF5}" destId="{4D6D2667-6B28-9B44-AC80-48AB201060FC}" srcOrd="0" destOrd="0" presId="urn:microsoft.com/office/officeart/2005/8/layout/hierarchy2"/>
    <dgm:cxn modelId="{246B4BAA-E0F4-FA40-8914-0A66554F3DC2}" type="presParOf" srcId="{27E78BA9-DE36-1C4F-982D-F2008F44F8C6}" destId="{A46323F7-262A-254D-9328-5C164DAE3A0B}" srcOrd="1" destOrd="0" presId="urn:microsoft.com/office/officeart/2005/8/layout/hierarchy2"/>
    <dgm:cxn modelId="{C34396EA-44B5-D347-9455-CF359172B9DB}" type="presParOf" srcId="{A46323F7-262A-254D-9328-5C164DAE3A0B}" destId="{79FE47B7-A032-BA43-9EED-8D802012E4A3}" srcOrd="0" destOrd="0" presId="urn:microsoft.com/office/officeart/2005/8/layout/hierarchy2"/>
    <dgm:cxn modelId="{20365FA1-31BC-B947-8740-B893667174BB}" type="presParOf" srcId="{A46323F7-262A-254D-9328-5C164DAE3A0B}" destId="{42674A32-11EB-3047-83E2-C43537E92B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9979D-1879-0C4F-8A37-54B31EF240CF}">
      <dsp:nvSpPr>
        <dsp:cNvPr id="0" name=""/>
        <dsp:cNvSpPr/>
      </dsp:nvSpPr>
      <dsp:spPr>
        <a:xfrm>
          <a:off x="0" y="376215"/>
          <a:ext cx="7570912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87" tIns="104140" rIns="58758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2000" kern="1200" dirty="0">
              <a:latin typeface="+mn-ea"/>
              <a:ea typeface="+mn-ea"/>
            </a:rPr>
            <a:t>适用于计算机和用户之间的交互</a:t>
          </a:r>
          <a:endParaRPr lang="en-US" sz="2000" kern="1200" dirty="0">
            <a:latin typeface="+mn-ea"/>
            <a:ea typeface="+mn-ea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2000" kern="1200" dirty="0">
              <a:latin typeface="+mn-ea"/>
              <a:ea typeface="+mn-ea"/>
            </a:rPr>
            <a:t>如打印机，终端（显示器、 键盘和鼠标等）</a:t>
          </a:r>
          <a:endParaRPr lang="en-US" sz="2000" kern="1200" dirty="0">
            <a:latin typeface="+mn-ea"/>
            <a:ea typeface="+mn-ea"/>
          </a:endParaRPr>
        </a:p>
      </dsp:txBody>
      <dsp:txXfrm>
        <a:off x="0" y="376215"/>
        <a:ext cx="7570912" cy="897750"/>
      </dsp:txXfrm>
    </dsp:sp>
    <dsp:sp modelId="{FBB9E506-97C9-A249-8FED-E01C7E14EF65}">
      <dsp:nvSpPr>
        <dsp:cNvPr id="0" name=""/>
        <dsp:cNvSpPr/>
      </dsp:nvSpPr>
      <dsp:spPr>
        <a:xfrm>
          <a:off x="445491" y="18015"/>
          <a:ext cx="5294462" cy="432000"/>
        </a:xfrm>
        <a:prstGeom prst="roundRect">
          <a:avLst/>
        </a:prstGeom>
        <a:solidFill>
          <a:schemeClr val="accent2"/>
        </a:solidFill>
        <a:ln>
          <a:noFill/>
        </a:ln>
        <a:effectLst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4" tIns="0" rIns="20031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chemeClr val="tx1"/>
              </a:solidFill>
              <a:latin typeface="+mn-ea"/>
              <a:ea typeface="+mn-ea"/>
            </a:rPr>
            <a:t>人可读</a:t>
          </a:r>
          <a:endParaRPr lang="en-US" sz="20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66580" y="39104"/>
        <a:ext cx="5252284" cy="389822"/>
      </dsp:txXfrm>
    </dsp:sp>
    <dsp:sp modelId="{6D7049AE-0945-ED43-A96C-FF52F6539C8F}">
      <dsp:nvSpPr>
        <dsp:cNvPr id="0" name=""/>
        <dsp:cNvSpPr/>
      </dsp:nvSpPr>
      <dsp:spPr>
        <a:xfrm>
          <a:off x="0" y="1662375"/>
          <a:ext cx="7570912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87" tIns="104140" rIns="58758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000" kern="1200" dirty="0" err="1">
              <a:latin typeface="+mn-ea"/>
              <a:ea typeface="+mn-ea"/>
            </a:rPr>
            <a:t>适用于与电子设备通信</a:t>
          </a:r>
          <a:endParaRPr lang="en-NZ" sz="2000" kern="1200" dirty="0">
            <a:latin typeface="+mn-ea"/>
            <a:ea typeface="+mn-ea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+mn-ea"/>
              <a:ea typeface="+mn-ea"/>
            </a:rPr>
            <a:t>如磁盘驱动器、</a:t>
          </a:r>
          <a:r>
            <a:rPr lang="en-US" altLang="zh-CN" sz="2000" kern="1200" dirty="0">
              <a:latin typeface="+mn-ea"/>
              <a:ea typeface="+mn-ea"/>
            </a:rPr>
            <a:t>USB</a:t>
          </a:r>
          <a:r>
            <a:rPr lang="zh-CN" altLang="en-US" sz="2000" kern="1200" dirty="0">
              <a:latin typeface="+mn-ea"/>
              <a:ea typeface="+mn-ea"/>
            </a:rPr>
            <a:t>密钥、传感器和控制器等</a:t>
          </a:r>
          <a:endParaRPr lang="en-NZ" sz="2000" kern="1200" dirty="0">
            <a:latin typeface="+mn-ea"/>
            <a:ea typeface="+mn-ea"/>
          </a:endParaRPr>
        </a:p>
      </dsp:txBody>
      <dsp:txXfrm>
        <a:off x="0" y="1662375"/>
        <a:ext cx="7570912" cy="1008000"/>
      </dsp:txXfrm>
    </dsp:sp>
    <dsp:sp modelId="{B3123124-83CF-B944-9DE9-775C9C34CCC6}">
      <dsp:nvSpPr>
        <dsp:cNvPr id="0" name=""/>
        <dsp:cNvSpPr/>
      </dsp:nvSpPr>
      <dsp:spPr>
        <a:xfrm>
          <a:off x="378175" y="1300965"/>
          <a:ext cx="5294462" cy="435210"/>
        </a:xfrm>
        <a:prstGeom prst="roundRect">
          <a:avLst/>
        </a:prstGeom>
        <a:solidFill>
          <a:schemeClr val="accent2"/>
        </a:solidFill>
        <a:ln>
          <a:noFill/>
        </a:ln>
        <a:effectLst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4" tIns="0" rIns="20031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b="1" kern="1200" dirty="0" err="1">
              <a:solidFill>
                <a:schemeClr val="tx1"/>
              </a:solidFill>
              <a:latin typeface="+mn-ea"/>
              <a:ea typeface="+mn-ea"/>
            </a:rPr>
            <a:t>机器可读</a:t>
          </a:r>
          <a:endParaRPr lang="en-US" sz="20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399420" y="1322210"/>
        <a:ext cx="5251972" cy="392720"/>
      </dsp:txXfrm>
    </dsp:sp>
    <dsp:sp modelId="{296168ED-EAA0-5940-A255-E05A1D713695}">
      <dsp:nvSpPr>
        <dsp:cNvPr id="0" name=""/>
        <dsp:cNvSpPr/>
      </dsp:nvSpPr>
      <dsp:spPr>
        <a:xfrm>
          <a:off x="0" y="3096456"/>
          <a:ext cx="7570912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87" tIns="104140" rIns="58758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+mn-ea"/>
              <a:ea typeface="+mn-ea"/>
            </a:rPr>
            <a:t>适用于远程设备通信</a:t>
          </a:r>
          <a:endParaRPr lang="en-US" sz="2000" kern="1200" dirty="0">
            <a:latin typeface="+mn-ea"/>
            <a:ea typeface="+mn-ea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+mn-ea"/>
              <a:ea typeface="+mn-ea"/>
            </a:rPr>
            <a:t>如调制解调器</a:t>
          </a:r>
          <a:r>
            <a:rPr lang="zh-CN" altLang="en-US" sz="2000" kern="1200" dirty="0">
              <a:latin typeface="+mn-ea"/>
              <a:ea typeface="+mn-ea"/>
            </a:rPr>
            <a:t>、网卡等</a:t>
          </a:r>
          <a:endParaRPr lang="en-US" sz="2000" kern="1200" dirty="0">
            <a:latin typeface="+mn-ea"/>
            <a:ea typeface="+mn-ea"/>
          </a:endParaRPr>
        </a:p>
      </dsp:txBody>
      <dsp:txXfrm>
        <a:off x="0" y="3096456"/>
        <a:ext cx="7570912" cy="1134000"/>
      </dsp:txXfrm>
    </dsp:sp>
    <dsp:sp modelId="{FADD827A-CDD6-4644-BCD4-259123B08226}">
      <dsp:nvSpPr>
        <dsp:cNvPr id="0" name=""/>
        <dsp:cNvSpPr/>
      </dsp:nvSpPr>
      <dsp:spPr>
        <a:xfrm>
          <a:off x="378175" y="2697375"/>
          <a:ext cx="5294462" cy="472880"/>
        </a:xfrm>
        <a:prstGeom prst="roundRect">
          <a:avLst/>
        </a:prstGeom>
        <a:solidFill>
          <a:schemeClr val="accent2"/>
        </a:solidFill>
        <a:ln>
          <a:noFill/>
        </a:ln>
        <a:effectLst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4" tIns="0" rIns="20031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chemeClr val="tx1"/>
              </a:solidFill>
              <a:latin typeface="+mn-ea"/>
              <a:ea typeface="+mn-ea"/>
            </a:rPr>
            <a:t>通信</a:t>
          </a:r>
          <a:endParaRPr lang="en-US" sz="20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01259" y="2720459"/>
        <a:ext cx="5248294" cy="4267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697AA-6F2E-7449-90DE-FB96F58E7434}">
      <dsp:nvSpPr>
        <dsp:cNvPr id="0" name=""/>
        <dsp:cNvSpPr/>
      </dsp:nvSpPr>
      <dsp:spPr>
        <a:xfrm>
          <a:off x="726864" y="2808"/>
          <a:ext cx="1625659" cy="557541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i="1" kern="1200" dirty="0">
              <a:latin typeface="+mn-ea"/>
              <a:ea typeface="+mn-ea"/>
            </a:rPr>
            <a:t>数据传输速率</a:t>
          </a:r>
          <a:endParaRPr lang="en-US" sz="1800" i="1" kern="1200" dirty="0">
            <a:latin typeface="+mn-ea"/>
            <a:ea typeface="+mn-ea"/>
          </a:endParaRPr>
        </a:p>
      </dsp:txBody>
      <dsp:txXfrm>
        <a:off x="754081" y="30025"/>
        <a:ext cx="1571225" cy="503107"/>
      </dsp:txXfrm>
    </dsp:sp>
    <dsp:sp modelId="{B00DCD4E-F410-434E-81C9-BE9769CEE00B}">
      <dsp:nvSpPr>
        <dsp:cNvPr id="0" name=""/>
        <dsp:cNvSpPr/>
      </dsp:nvSpPr>
      <dsp:spPr>
        <a:xfrm>
          <a:off x="822992" y="494372"/>
          <a:ext cx="4064744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800" kern="1200" dirty="0" err="1">
              <a:latin typeface="+mn-ea"/>
              <a:ea typeface="+mn-ea"/>
            </a:rPr>
            <a:t>可能会</a:t>
          </a:r>
          <a:r>
            <a:rPr kumimoji="1" lang="zh-CN" altLang="en-US" sz="1800" kern="1200" dirty="0">
              <a:latin typeface="+mn-ea"/>
              <a:ea typeface="+mn-ea"/>
            </a:rPr>
            <a:t>相差几个数量级</a:t>
          </a:r>
          <a:endParaRPr lang="en-NZ" sz="1800" kern="1200" dirty="0">
            <a:latin typeface="+mn-ea"/>
            <a:ea typeface="+mn-ea"/>
          </a:endParaRPr>
        </a:p>
      </dsp:txBody>
      <dsp:txXfrm>
        <a:off x="822992" y="494372"/>
        <a:ext cx="4064744" cy="416587"/>
      </dsp:txXfrm>
    </dsp:sp>
    <dsp:sp modelId="{C2A04FB9-B6AD-414E-BE4E-036609EBCAEA}">
      <dsp:nvSpPr>
        <dsp:cNvPr id="0" name=""/>
        <dsp:cNvSpPr/>
      </dsp:nvSpPr>
      <dsp:spPr>
        <a:xfrm>
          <a:off x="952398" y="910962"/>
          <a:ext cx="1454552" cy="557541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i="1" kern="1200" dirty="0" err="1">
              <a:latin typeface="+mn-ea"/>
              <a:ea typeface="+mn-ea"/>
            </a:rPr>
            <a:t>应用</a:t>
          </a:r>
          <a:endParaRPr lang="en-NZ" sz="1800" i="1" kern="1200" dirty="0">
            <a:latin typeface="+mn-ea"/>
            <a:ea typeface="+mn-ea"/>
          </a:endParaRPr>
        </a:p>
      </dsp:txBody>
      <dsp:txXfrm>
        <a:off x="979615" y="938179"/>
        <a:ext cx="1400118" cy="503107"/>
      </dsp:txXfrm>
    </dsp:sp>
    <dsp:sp modelId="{2E251410-9931-0D4F-A823-A02A504030FD}">
      <dsp:nvSpPr>
        <dsp:cNvPr id="0" name=""/>
        <dsp:cNvSpPr/>
      </dsp:nvSpPr>
      <dsp:spPr>
        <a:xfrm>
          <a:off x="462329" y="1430477"/>
          <a:ext cx="8681355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2860" rIns="128016" bIns="22860" numCol="1" spcCol="1270" anchor="t" anchorCtr="0">
          <a:noAutofit/>
        </a:bodyPr>
        <a:lstStyle/>
        <a:p>
          <a:pPr marL="0" lvl="1" indent="398463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800" kern="1200" dirty="0">
              <a:latin typeface="+mn-ea"/>
              <a:ea typeface="+mn-ea"/>
            </a:rPr>
            <a:t> </a:t>
          </a:r>
          <a:r>
            <a:rPr lang="en-NZ" sz="1800" kern="1200" dirty="0" err="1">
              <a:latin typeface="+mn-ea"/>
              <a:ea typeface="+mn-ea"/>
            </a:rPr>
            <a:t>设备用途对操作系统及应用软件和策略都有影响</a:t>
          </a:r>
          <a:endParaRPr lang="en-NZ" sz="1800" kern="1200" dirty="0">
            <a:latin typeface="+mn-ea"/>
            <a:ea typeface="+mn-ea"/>
          </a:endParaRPr>
        </a:p>
      </dsp:txBody>
      <dsp:txXfrm>
        <a:off x="462329" y="1430477"/>
        <a:ext cx="8681355" cy="416587"/>
      </dsp:txXfrm>
    </dsp:sp>
    <dsp:sp modelId="{D093E668-DD04-3B4D-931D-746998A4E52F}">
      <dsp:nvSpPr>
        <dsp:cNvPr id="0" name=""/>
        <dsp:cNvSpPr/>
      </dsp:nvSpPr>
      <dsp:spPr>
        <a:xfrm>
          <a:off x="1197845" y="1847065"/>
          <a:ext cx="2310182" cy="557541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i="1" kern="1200" dirty="0" err="1">
              <a:latin typeface="+mn-ea"/>
              <a:ea typeface="+mn-ea"/>
            </a:rPr>
            <a:t>控制l的复杂性</a:t>
          </a:r>
          <a:endParaRPr lang="en-NZ" sz="1800" i="1" kern="1200" dirty="0">
            <a:latin typeface="+mn-ea"/>
            <a:ea typeface="+mn-ea"/>
          </a:endParaRPr>
        </a:p>
      </dsp:txBody>
      <dsp:txXfrm>
        <a:off x="1225062" y="1874282"/>
        <a:ext cx="2255748" cy="503107"/>
      </dsp:txXfrm>
    </dsp:sp>
    <dsp:sp modelId="{0903CA08-4097-3E40-B231-92CC74ADA7F2}">
      <dsp:nvSpPr>
        <dsp:cNvPr id="0" name=""/>
        <dsp:cNvSpPr/>
      </dsp:nvSpPr>
      <dsp:spPr>
        <a:xfrm>
          <a:off x="0" y="2495140"/>
          <a:ext cx="9155037" cy="666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2860" rIns="128016" bIns="22860" numCol="1" spcCol="1270" anchor="t" anchorCtr="0">
          <a:noAutofit/>
        </a:bodyPr>
        <a:lstStyle/>
        <a:p>
          <a:pPr marL="858838" lvl="1" indent="52388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800" kern="1200" dirty="0">
              <a:latin typeface="+mn-ea"/>
              <a:ea typeface="+mn-ea"/>
            </a:rPr>
            <a:t> </a:t>
          </a:r>
          <a:r>
            <a:rPr lang="en-NZ" sz="1800" kern="1200" dirty="0" err="1">
              <a:latin typeface="+mn-ea"/>
              <a:ea typeface="+mn-ea"/>
            </a:rPr>
            <a:t>不同设备控制接口复杂性不一样</a:t>
          </a:r>
          <a:r>
            <a:rPr lang="zh-CN" altLang="en-US" sz="1800" kern="1200" dirty="0">
              <a:latin typeface="+mn-ea"/>
              <a:ea typeface="+mn-ea"/>
            </a:rPr>
            <a:t>，这些差异对操作系统的影响，被控制该设</a:t>
          </a:r>
          <a:r>
            <a:rPr lang="en-US" altLang="zh-CN" sz="1800" kern="1200" dirty="0">
              <a:latin typeface="+mn-ea"/>
              <a:ea typeface="+mn-ea"/>
            </a:rPr>
            <a:t>   </a:t>
          </a:r>
          <a:r>
            <a:rPr lang="zh-CN" altLang="en-US" sz="1800" kern="1200" dirty="0">
              <a:latin typeface="+mn-ea"/>
              <a:ea typeface="+mn-ea"/>
            </a:rPr>
            <a:t>备的</a:t>
          </a:r>
          <a:r>
            <a:rPr lang="en-US" altLang="zh-CN" sz="1800" kern="1200" dirty="0">
              <a:latin typeface="+mn-ea"/>
              <a:ea typeface="+mn-ea"/>
            </a:rPr>
            <a:t>I/O</a:t>
          </a:r>
          <a:r>
            <a:rPr lang="zh-CN" altLang="en-US" sz="1800" kern="1200" dirty="0">
              <a:latin typeface="+mn-ea"/>
              <a:ea typeface="+mn-ea"/>
            </a:rPr>
            <a:t>模块的复杂性过滤</a:t>
          </a:r>
          <a:endParaRPr lang="en-NZ" sz="1600" kern="1200" dirty="0">
            <a:latin typeface="+mn-ea"/>
            <a:ea typeface="+mn-ea"/>
          </a:endParaRPr>
        </a:p>
      </dsp:txBody>
      <dsp:txXfrm>
        <a:off x="0" y="2495140"/>
        <a:ext cx="9155037" cy="666540"/>
      </dsp:txXfrm>
    </dsp:sp>
    <dsp:sp modelId="{BC5654AB-8C77-7844-9D3C-37FD22A60A54}">
      <dsp:nvSpPr>
        <dsp:cNvPr id="0" name=""/>
        <dsp:cNvSpPr/>
      </dsp:nvSpPr>
      <dsp:spPr>
        <a:xfrm>
          <a:off x="1479087" y="3143208"/>
          <a:ext cx="1796767" cy="557541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i="1" kern="1200" dirty="0" err="1">
              <a:latin typeface="+mn-ea"/>
              <a:ea typeface="+mn-ea"/>
            </a:rPr>
            <a:t>传输单元</a:t>
          </a:r>
          <a:endParaRPr lang="en-NZ" sz="1800" i="1" kern="1200" dirty="0">
            <a:latin typeface="+mn-ea"/>
            <a:ea typeface="+mn-ea"/>
          </a:endParaRPr>
        </a:p>
      </dsp:txBody>
      <dsp:txXfrm>
        <a:off x="1506304" y="3170425"/>
        <a:ext cx="1742333" cy="503107"/>
      </dsp:txXfrm>
    </dsp:sp>
    <dsp:sp modelId="{2B26FD62-7445-5F49-9D41-A2A34E8F58FA}">
      <dsp:nvSpPr>
        <dsp:cNvPr id="0" name=""/>
        <dsp:cNvSpPr/>
      </dsp:nvSpPr>
      <dsp:spPr>
        <a:xfrm>
          <a:off x="0" y="3734448"/>
          <a:ext cx="9155037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2860" rIns="128016" bIns="22860" numCol="1" spcCol="1270" anchor="t" anchorCtr="0">
          <a:noAutofit/>
        </a:bodyPr>
        <a:lstStyle/>
        <a:p>
          <a:pPr marL="0" lvl="1" indent="130810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800" kern="1200" dirty="0">
              <a:latin typeface="+mn-ea"/>
              <a:ea typeface="+mn-ea"/>
            </a:rPr>
            <a:t>  </a:t>
          </a:r>
          <a:r>
            <a:rPr lang="en-NZ" sz="1800" kern="1200" dirty="0" err="1">
              <a:latin typeface="+mn-ea"/>
              <a:ea typeface="+mn-ea"/>
            </a:rPr>
            <a:t>数据可按字节</a:t>
          </a:r>
          <a:r>
            <a:rPr lang="zh-CN" altLang="en-US" sz="1800" kern="1200" dirty="0">
              <a:latin typeface="+mn-ea"/>
              <a:ea typeface="+mn-ea"/>
            </a:rPr>
            <a:t>、字节流、块等单元传输</a:t>
          </a:r>
          <a:endParaRPr lang="en-NZ" sz="1800" kern="1200" dirty="0">
            <a:latin typeface="+mn-ea"/>
            <a:ea typeface="+mn-ea"/>
          </a:endParaRPr>
        </a:p>
      </dsp:txBody>
      <dsp:txXfrm>
        <a:off x="0" y="3734448"/>
        <a:ext cx="9155037" cy="416587"/>
      </dsp:txXfrm>
    </dsp:sp>
    <dsp:sp modelId="{46FDD6D5-7C88-6847-90B3-A3694F6BC502}">
      <dsp:nvSpPr>
        <dsp:cNvPr id="0" name=""/>
        <dsp:cNvSpPr/>
      </dsp:nvSpPr>
      <dsp:spPr>
        <a:xfrm>
          <a:off x="1979730" y="4160687"/>
          <a:ext cx="2139074" cy="557541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i="1" kern="1200" dirty="0" err="1">
              <a:latin typeface="+mn-ea"/>
              <a:ea typeface="+mn-ea"/>
            </a:rPr>
            <a:t>数据表示</a:t>
          </a:r>
          <a:endParaRPr lang="en-NZ" sz="1800" i="1" kern="1200" dirty="0">
            <a:latin typeface="+mn-ea"/>
            <a:ea typeface="+mn-ea"/>
          </a:endParaRPr>
        </a:p>
      </dsp:txBody>
      <dsp:txXfrm>
        <a:off x="2006947" y="4187904"/>
        <a:ext cx="2084640" cy="503107"/>
      </dsp:txXfrm>
    </dsp:sp>
    <dsp:sp modelId="{E194FA65-83D6-0042-B65F-7B75D5749631}">
      <dsp:nvSpPr>
        <dsp:cNvPr id="0" name=""/>
        <dsp:cNvSpPr/>
      </dsp:nvSpPr>
      <dsp:spPr>
        <a:xfrm>
          <a:off x="0" y="4708577"/>
          <a:ext cx="9155037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2860" rIns="128016" bIns="22860" numCol="1" spcCol="1270" anchor="t" anchorCtr="0">
          <a:noAutofit/>
        </a:bodyPr>
        <a:lstStyle/>
        <a:p>
          <a:pPr marL="0" lvl="1" indent="1770063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800" kern="1200" dirty="0">
              <a:latin typeface="+mn-ea"/>
              <a:ea typeface="+mn-ea"/>
            </a:rPr>
            <a:t>  </a:t>
          </a:r>
          <a:r>
            <a:rPr lang="en-NZ" sz="1800" kern="1200" dirty="0" err="1">
              <a:latin typeface="+mn-ea"/>
              <a:ea typeface="+mn-ea"/>
            </a:rPr>
            <a:t>不同设备采用不同的数据编码方式</a:t>
          </a:r>
          <a:endParaRPr lang="en-NZ" sz="1800" kern="1200" dirty="0">
            <a:latin typeface="+mn-ea"/>
            <a:ea typeface="+mn-ea"/>
          </a:endParaRPr>
        </a:p>
      </dsp:txBody>
      <dsp:txXfrm>
        <a:off x="0" y="4708577"/>
        <a:ext cx="9155037" cy="416587"/>
      </dsp:txXfrm>
    </dsp:sp>
    <dsp:sp modelId="{33BF4BB8-A9E3-2441-9D55-C166CA20B489}">
      <dsp:nvSpPr>
        <dsp:cNvPr id="0" name=""/>
        <dsp:cNvSpPr/>
      </dsp:nvSpPr>
      <dsp:spPr>
        <a:xfrm>
          <a:off x="2555811" y="5092184"/>
          <a:ext cx="1796767" cy="557541"/>
        </a:xfrm>
        <a:prstGeom prst="roundRect">
          <a:avLst/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i="1" kern="1200" dirty="0" err="1">
              <a:latin typeface="+mn-ea"/>
              <a:ea typeface="+mn-ea"/>
            </a:rPr>
            <a:t>错误条件</a:t>
          </a:r>
          <a:endParaRPr lang="en-NZ" sz="1800" i="1" kern="1200" dirty="0">
            <a:latin typeface="+mn-ea"/>
            <a:ea typeface="+mn-ea"/>
          </a:endParaRPr>
        </a:p>
      </dsp:txBody>
      <dsp:txXfrm>
        <a:off x="2583028" y="5119401"/>
        <a:ext cx="1742333" cy="503107"/>
      </dsp:txXfrm>
    </dsp:sp>
    <dsp:sp modelId="{063AD9DF-920B-0E41-89B9-97DC3E392F3B}">
      <dsp:nvSpPr>
        <dsp:cNvPr id="0" name=""/>
        <dsp:cNvSpPr/>
      </dsp:nvSpPr>
      <dsp:spPr>
        <a:xfrm>
          <a:off x="79969" y="5682706"/>
          <a:ext cx="8995098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72" tIns="20320" rIns="113792" bIns="20320" numCol="1" spcCol="1270" anchor="t" anchorCtr="0">
          <a:noAutofit/>
        </a:bodyPr>
        <a:lstStyle/>
        <a:p>
          <a:pPr marL="0" lvl="1" indent="2347913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Z" sz="1600" kern="1200" dirty="0" err="1">
              <a:latin typeface="+mn-ea"/>
              <a:ea typeface="+mn-ea"/>
            </a:rPr>
            <a:t>错误的性质</a:t>
          </a:r>
          <a:r>
            <a:rPr lang="zh-CN" altLang="en-US" sz="1600" kern="1200" dirty="0">
              <a:latin typeface="+mn-ea"/>
              <a:ea typeface="+mn-ea"/>
            </a:rPr>
            <a:t>、报告错误的方式、错误的后果以及响应范围都不一样</a:t>
          </a:r>
          <a:endParaRPr lang="en-NZ" sz="1600" kern="1200" dirty="0">
            <a:latin typeface="+mn-ea"/>
            <a:ea typeface="+mn-ea"/>
          </a:endParaRPr>
        </a:p>
      </dsp:txBody>
      <dsp:txXfrm>
        <a:off x="79969" y="5682706"/>
        <a:ext cx="8995098" cy="380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02C4-C216-6C47-8283-AB160818DD6A}">
      <dsp:nvSpPr>
        <dsp:cNvPr id="0" name=""/>
        <dsp:cNvSpPr/>
      </dsp:nvSpPr>
      <dsp:spPr>
        <a:xfrm rot="5400000">
          <a:off x="-148518" y="148518"/>
          <a:ext cx="990126" cy="693088"/>
        </a:xfrm>
        <a:prstGeom prst="chevron">
          <a:avLst/>
        </a:prstGeom>
        <a:solidFill>
          <a:srgbClr val="0070C0"/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 rot="-5400000">
        <a:off x="1" y="346543"/>
        <a:ext cx="693088" cy="297038"/>
      </dsp:txXfrm>
    </dsp:sp>
    <dsp:sp modelId="{A06FA7D3-E0A2-9D4D-99F0-2CEB5A2B0ECA}">
      <dsp:nvSpPr>
        <dsp:cNvPr id="0" name=""/>
        <dsp:cNvSpPr/>
      </dsp:nvSpPr>
      <dsp:spPr>
        <a:xfrm rot="5400000">
          <a:off x="2558268" y="-1865180"/>
          <a:ext cx="855017" cy="4585377"/>
        </a:xfrm>
        <a:prstGeom prst="round2SameRect">
          <a:avLst/>
        </a:prstGeom>
        <a:solidFill>
          <a:srgbClr val="6CC0DE">
            <a:alpha val="90000"/>
          </a:srgb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处理器需要读</a:t>
          </a:r>
          <a:r>
            <a:rPr lang="en-US" altLang="zh-CN" sz="1600" kern="1200" dirty="0"/>
            <a:t>/</a:t>
          </a:r>
          <a:r>
            <a:rPr lang="en-US" sz="1600" kern="1200" dirty="0" err="1"/>
            <a:t>写数据时</a:t>
          </a:r>
          <a:r>
            <a:rPr lang="zh-CN" altLang="en-US" sz="1600" kern="1200" dirty="0"/>
            <a:t>，读或写操作的信号，通过在处理器和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模块间的读写控制线发送</a:t>
          </a:r>
          <a:endParaRPr lang="en-US" sz="1600" kern="1200" dirty="0"/>
        </a:p>
      </dsp:txBody>
      <dsp:txXfrm rot="-5400000">
        <a:off x="693088" y="41738"/>
        <a:ext cx="4543639" cy="771541"/>
      </dsp:txXfrm>
    </dsp:sp>
    <dsp:sp modelId="{5209BDB1-F3C2-8441-A1FE-5E6B2A984935}">
      <dsp:nvSpPr>
        <dsp:cNvPr id="0" name=""/>
        <dsp:cNvSpPr/>
      </dsp:nvSpPr>
      <dsp:spPr>
        <a:xfrm rot="5400000">
          <a:off x="-148518" y="1027704"/>
          <a:ext cx="990126" cy="693088"/>
        </a:xfrm>
        <a:prstGeom prst="chevron">
          <a:avLst/>
        </a:prstGeom>
        <a:solidFill>
          <a:srgbClr val="0070C0"/>
        </a:solidFill>
        <a:ln w="9525" cap="flat" cmpd="sng" algn="ctr">
          <a:solidFill>
            <a:schemeClr val="accent2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</a:t>
          </a:r>
        </a:p>
      </dsp:txBody>
      <dsp:txXfrm rot="-5400000">
        <a:off x="1" y="1225729"/>
        <a:ext cx="693088" cy="297038"/>
      </dsp:txXfrm>
    </dsp:sp>
    <dsp:sp modelId="{D5EDDF8F-73EE-174E-8254-F9187BE88D40}">
      <dsp:nvSpPr>
        <dsp:cNvPr id="0" name=""/>
        <dsp:cNvSpPr/>
      </dsp:nvSpPr>
      <dsp:spPr>
        <a:xfrm rot="5400000">
          <a:off x="2663986" y="-967237"/>
          <a:ext cx="643582" cy="4585377"/>
        </a:xfrm>
        <a:prstGeom prst="round2SameRect">
          <a:avLst/>
        </a:prstGeom>
        <a:solidFill>
          <a:srgbClr val="6CC0DE">
            <a:alpha val="90000"/>
          </a:srgb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相关的I</a:t>
          </a:r>
          <a:r>
            <a:rPr lang="en-US" sz="1600" kern="1200" dirty="0"/>
            <a:t>/</a:t>
          </a:r>
          <a:r>
            <a:rPr lang="en-US" sz="1600" kern="1200" dirty="0" err="1"/>
            <a:t>O设备地址</a:t>
          </a:r>
          <a:r>
            <a:rPr lang="zh-CN" altLang="en-US" sz="1600" kern="1200" dirty="0"/>
            <a:t>，通过数据线传送</a:t>
          </a:r>
          <a:endParaRPr lang="en-US" sz="1600" kern="1200" dirty="0"/>
        </a:p>
      </dsp:txBody>
      <dsp:txXfrm rot="-5400000">
        <a:off x="693089" y="1035077"/>
        <a:ext cx="4553960" cy="580748"/>
      </dsp:txXfrm>
    </dsp:sp>
    <dsp:sp modelId="{4D573E90-A77B-1C4B-AA14-24FD3D630B78}">
      <dsp:nvSpPr>
        <dsp:cNvPr id="0" name=""/>
        <dsp:cNvSpPr/>
      </dsp:nvSpPr>
      <dsp:spPr>
        <a:xfrm rot="5400000">
          <a:off x="-148518" y="1946370"/>
          <a:ext cx="990126" cy="693088"/>
        </a:xfrm>
        <a:prstGeom prst="chevron">
          <a:avLst/>
        </a:prstGeom>
        <a:solidFill>
          <a:srgbClr val="0070C0"/>
        </a:solidFill>
        <a:ln w="9525" cap="flat" cmpd="sng" algn="ctr">
          <a:solidFill>
            <a:schemeClr val="accent2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</a:p>
      </dsp:txBody>
      <dsp:txXfrm rot="-5400000">
        <a:off x="1" y="2144395"/>
        <a:ext cx="693088" cy="297038"/>
      </dsp:txXfrm>
    </dsp:sp>
    <dsp:sp modelId="{E0899923-E638-7742-BB13-3CCAC71E703D}">
      <dsp:nvSpPr>
        <dsp:cNvPr id="0" name=""/>
        <dsp:cNvSpPr/>
      </dsp:nvSpPr>
      <dsp:spPr>
        <a:xfrm rot="5400000">
          <a:off x="2561856" y="-70909"/>
          <a:ext cx="847842" cy="4585377"/>
        </a:xfrm>
        <a:prstGeom prst="round2SameRect">
          <a:avLst/>
        </a:prstGeom>
        <a:solidFill>
          <a:srgbClr val="6CC0DE">
            <a:alpha val="90000"/>
          </a:srgb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从存储器中读或向存储器写的起始地址，在数据线上传输，并由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模块保存在地址寄存器中</a:t>
          </a:r>
          <a:endParaRPr lang="en-US" sz="1600" kern="1200" dirty="0"/>
        </a:p>
      </dsp:txBody>
      <dsp:txXfrm rot="-5400000">
        <a:off x="693089" y="1839246"/>
        <a:ext cx="4543989" cy="765066"/>
      </dsp:txXfrm>
    </dsp:sp>
    <dsp:sp modelId="{C3C791A1-E3E5-AA4A-B851-26AFED7A959F}">
      <dsp:nvSpPr>
        <dsp:cNvPr id="0" name=""/>
        <dsp:cNvSpPr/>
      </dsp:nvSpPr>
      <dsp:spPr>
        <a:xfrm rot="5400000">
          <a:off x="-148518" y="2884840"/>
          <a:ext cx="990126" cy="693088"/>
        </a:xfrm>
        <a:prstGeom prst="chevron">
          <a:avLst/>
        </a:prstGeom>
        <a:solidFill>
          <a:srgbClr val="0070C0"/>
        </a:solidFill>
        <a:ln w="9525" cap="flat" cmpd="sng" algn="ctr">
          <a:solidFill>
            <a:schemeClr val="accent2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4</a:t>
          </a:r>
        </a:p>
      </dsp:txBody>
      <dsp:txXfrm rot="-5400000">
        <a:off x="1" y="3082865"/>
        <a:ext cx="693088" cy="297038"/>
      </dsp:txXfrm>
    </dsp:sp>
    <dsp:sp modelId="{4CB10E8E-02C7-AA41-8021-2E7FC0C797E4}">
      <dsp:nvSpPr>
        <dsp:cNvPr id="0" name=""/>
        <dsp:cNvSpPr/>
      </dsp:nvSpPr>
      <dsp:spPr>
        <a:xfrm rot="5400000">
          <a:off x="2663986" y="837562"/>
          <a:ext cx="643582" cy="4585377"/>
        </a:xfrm>
        <a:prstGeom prst="round2SameRect">
          <a:avLst/>
        </a:prstGeom>
        <a:solidFill>
          <a:srgbClr val="6CC0DE">
            <a:alpha val="90000"/>
          </a:srgb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读或写的字数</a:t>
          </a:r>
          <a:r>
            <a:rPr lang="zh-CN" altLang="en-US" sz="1600" kern="1200" dirty="0"/>
            <a:t>，通过数据线传送，并由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模块保存在计数寄存器中</a:t>
          </a:r>
          <a:endParaRPr lang="en-US" sz="1600" kern="1200" dirty="0"/>
        </a:p>
      </dsp:txBody>
      <dsp:txXfrm rot="-5400000">
        <a:off x="693089" y="2839877"/>
        <a:ext cx="4553960" cy="580748"/>
      </dsp:txXfrm>
    </dsp:sp>
    <dsp:sp modelId="{729FEA82-FA47-0A40-BB91-68448BB2BFE8}">
      <dsp:nvSpPr>
        <dsp:cNvPr id="0" name=""/>
        <dsp:cNvSpPr/>
      </dsp:nvSpPr>
      <dsp:spPr>
        <a:xfrm rot="5400000">
          <a:off x="-148518" y="3895453"/>
          <a:ext cx="990126" cy="693088"/>
        </a:xfrm>
        <a:prstGeom prst="chevron">
          <a:avLst/>
        </a:prstGeom>
        <a:solidFill>
          <a:srgbClr val="0070C0"/>
        </a:solidFill>
        <a:ln w="9525" cap="flat" cmpd="sng" algn="ctr">
          <a:solidFill>
            <a:schemeClr val="accent2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5</a:t>
          </a:r>
        </a:p>
      </dsp:txBody>
      <dsp:txXfrm rot="-5400000">
        <a:off x="1" y="4093478"/>
        <a:ext cx="693088" cy="297038"/>
      </dsp:txXfrm>
    </dsp:sp>
    <dsp:sp modelId="{34AF2322-E815-BB4D-BC20-156E3ED243C7}">
      <dsp:nvSpPr>
        <dsp:cNvPr id="0" name=""/>
        <dsp:cNvSpPr/>
      </dsp:nvSpPr>
      <dsp:spPr>
        <a:xfrm rot="5400000">
          <a:off x="2601150" y="1838868"/>
          <a:ext cx="769254" cy="4585377"/>
        </a:xfrm>
        <a:prstGeom prst="round2SameRect">
          <a:avLst/>
        </a:prstGeom>
        <a:solidFill>
          <a:srgbClr val="6CC0DE">
            <a:alpha val="90000"/>
          </a:srgb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处理器继续执行其他工作</a:t>
          </a:r>
          <a:r>
            <a:rPr lang="zh-CN" altLang="en-US" sz="1600" kern="1200" dirty="0"/>
            <a:t>，</a:t>
          </a:r>
          <a:r>
            <a:rPr lang="en-US" altLang="zh-CN" sz="1600" kern="1200" dirty="0"/>
            <a:t>I/O</a:t>
          </a:r>
          <a:r>
            <a:rPr lang="zh-CN" altLang="en-US" sz="1600" kern="1200" dirty="0"/>
            <a:t>操作委托给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模块。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直接从存储器读或向存储器传送数据</a:t>
          </a:r>
          <a:endParaRPr lang="en-US" sz="1600" kern="1200" dirty="0"/>
        </a:p>
      </dsp:txBody>
      <dsp:txXfrm rot="-5400000">
        <a:off x="693089" y="3784481"/>
        <a:ext cx="4547825" cy="694150"/>
      </dsp:txXfrm>
    </dsp:sp>
    <dsp:sp modelId="{7374A26C-9BCF-1F41-B60F-A8419B450B3B}">
      <dsp:nvSpPr>
        <dsp:cNvPr id="0" name=""/>
        <dsp:cNvSpPr/>
      </dsp:nvSpPr>
      <dsp:spPr>
        <a:xfrm rot="5400000">
          <a:off x="-148518" y="4761783"/>
          <a:ext cx="990126" cy="693088"/>
        </a:xfrm>
        <a:prstGeom prst="chevron">
          <a:avLst/>
        </a:prstGeom>
        <a:solidFill>
          <a:srgbClr val="0070C0"/>
        </a:solidFill>
        <a:ln w="9525" cap="flat" cmpd="sng" algn="ctr">
          <a:solidFill>
            <a:schemeClr val="accent2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</a:t>
          </a:r>
        </a:p>
      </dsp:txBody>
      <dsp:txXfrm rot="-5400000">
        <a:off x="1" y="4959808"/>
        <a:ext cx="693088" cy="297038"/>
      </dsp:txXfrm>
    </dsp:sp>
    <dsp:sp modelId="{11BC0513-6087-9642-8927-5AAC9E63AA62}">
      <dsp:nvSpPr>
        <dsp:cNvPr id="0" name=""/>
        <dsp:cNvSpPr/>
      </dsp:nvSpPr>
      <dsp:spPr>
        <a:xfrm rot="5400000">
          <a:off x="2663986" y="2714504"/>
          <a:ext cx="643582" cy="4585377"/>
        </a:xfrm>
        <a:prstGeom prst="round2SameRect">
          <a:avLst/>
        </a:prstGeom>
        <a:solidFill>
          <a:srgbClr val="6CC0DE">
            <a:alpha val="90000"/>
          </a:srgb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整块数据传送结束后，</a:t>
          </a:r>
          <a:r>
            <a:rPr lang="en-US" altLang="zh-CN" sz="1600" kern="1200" dirty="0"/>
            <a:t>DMA</a:t>
          </a:r>
          <a:r>
            <a:rPr lang="zh-CN" altLang="en-US" sz="1600" kern="1200" dirty="0"/>
            <a:t>向处理器发送中断信号</a:t>
          </a:r>
          <a:endParaRPr lang="en-US" sz="1600" kern="1200" dirty="0"/>
        </a:p>
      </dsp:txBody>
      <dsp:txXfrm rot="-5400000">
        <a:off x="693089" y="4716819"/>
        <a:ext cx="4553960" cy="5807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02C4-C216-6C47-8283-AB160818DD6A}">
      <dsp:nvSpPr>
        <dsp:cNvPr id="0" name=""/>
        <dsp:cNvSpPr/>
      </dsp:nvSpPr>
      <dsp:spPr>
        <a:xfrm rot="5400000">
          <a:off x="-127420" y="130117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00010"/>
        <a:ext cx="594628" cy="254841"/>
      </dsp:txXfrm>
    </dsp:sp>
    <dsp:sp modelId="{A06FA7D3-E0A2-9D4D-99F0-2CEB5A2B0ECA}">
      <dsp:nvSpPr>
        <dsp:cNvPr id="0" name=""/>
        <dsp:cNvSpPr/>
      </dsp:nvSpPr>
      <dsp:spPr>
        <a:xfrm rot="5400000">
          <a:off x="3909668" y="-3315040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处理器直接控制外围设备</a:t>
          </a:r>
          <a:endParaRPr lang="en-US" sz="1900" kern="1200" dirty="0"/>
        </a:p>
      </dsp:txBody>
      <dsp:txXfrm rot="-5400000">
        <a:off x="594628" y="26954"/>
        <a:ext cx="7155281" cy="498247"/>
      </dsp:txXfrm>
    </dsp:sp>
    <dsp:sp modelId="{5209BDB1-F3C2-8441-A1FE-5E6B2A984935}">
      <dsp:nvSpPr>
        <dsp:cNvPr id="0" name=""/>
        <dsp:cNvSpPr/>
      </dsp:nvSpPr>
      <dsp:spPr>
        <a:xfrm rot="5400000">
          <a:off x="-127420" y="880847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50740"/>
        <a:ext cx="594628" cy="254841"/>
      </dsp:txXfrm>
    </dsp:sp>
    <dsp:sp modelId="{D5EDDF8F-73EE-174E-8254-F9187BE88D40}">
      <dsp:nvSpPr>
        <dsp:cNvPr id="0" name=""/>
        <dsp:cNvSpPr/>
      </dsp:nvSpPr>
      <dsp:spPr>
        <a:xfrm rot="5400000">
          <a:off x="3909668" y="-2561613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增加了控制器或I</a:t>
          </a:r>
          <a:r>
            <a:rPr lang="en-US" sz="1900" kern="1200" dirty="0"/>
            <a:t>/</a:t>
          </a:r>
          <a:r>
            <a:rPr lang="en-US" sz="1900" kern="1200" dirty="0" err="1"/>
            <a:t>O模块</a:t>
          </a:r>
          <a:r>
            <a:rPr lang="zh-CN" altLang="en-US" sz="1900" kern="1200" dirty="0"/>
            <a:t>，程序方式控制</a:t>
          </a:r>
          <a:r>
            <a:rPr lang="en-US" altLang="zh-CN" sz="1900" kern="1200" dirty="0"/>
            <a:t>I/O</a:t>
          </a:r>
          <a:r>
            <a:rPr lang="en-US" sz="1900" kern="1200" dirty="0"/>
            <a:t> </a:t>
          </a:r>
        </a:p>
      </dsp:txBody>
      <dsp:txXfrm rot="-5400000">
        <a:off x="594628" y="780381"/>
        <a:ext cx="7155281" cy="498247"/>
      </dsp:txXfrm>
    </dsp:sp>
    <dsp:sp modelId="{4D573E90-A77B-1C4B-AA14-24FD3D630B78}">
      <dsp:nvSpPr>
        <dsp:cNvPr id="0" name=""/>
        <dsp:cNvSpPr/>
      </dsp:nvSpPr>
      <dsp:spPr>
        <a:xfrm rot="5400000">
          <a:off x="-127420" y="1631576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801469"/>
        <a:ext cx="594628" cy="254841"/>
      </dsp:txXfrm>
    </dsp:sp>
    <dsp:sp modelId="{E0899923-E638-7742-BB13-3CCAC71E703D}">
      <dsp:nvSpPr>
        <dsp:cNvPr id="0" name=""/>
        <dsp:cNvSpPr/>
      </dsp:nvSpPr>
      <dsp:spPr>
        <a:xfrm rot="5400000">
          <a:off x="3909668" y="-1810883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在</a:t>
          </a:r>
          <a:r>
            <a:rPr lang="en-US" altLang="zh-CN" sz="1900" kern="1200" dirty="0"/>
            <a:t>2</a:t>
          </a:r>
          <a:r>
            <a:rPr lang="zh-CN" altLang="en-US" sz="1900" kern="1200" dirty="0"/>
            <a:t>的基础上，增加了中断方式</a:t>
          </a:r>
          <a:endParaRPr lang="en-US" sz="1900" kern="1200" dirty="0"/>
        </a:p>
      </dsp:txBody>
      <dsp:txXfrm rot="-5400000">
        <a:off x="594628" y="1531111"/>
        <a:ext cx="7155281" cy="498247"/>
      </dsp:txXfrm>
    </dsp:sp>
    <dsp:sp modelId="{C3C791A1-E3E5-AA4A-B851-26AFED7A959F}">
      <dsp:nvSpPr>
        <dsp:cNvPr id="0" name=""/>
        <dsp:cNvSpPr/>
      </dsp:nvSpPr>
      <dsp:spPr>
        <a:xfrm rot="5400000">
          <a:off x="-127420" y="2382306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552199"/>
        <a:ext cx="594628" cy="254841"/>
      </dsp:txXfrm>
    </dsp:sp>
    <dsp:sp modelId="{4CB10E8E-02C7-AA41-8021-2E7FC0C797E4}">
      <dsp:nvSpPr>
        <dsp:cNvPr id="0" name=""/>
        <dsp:cNvSpPr/>
      </dsp:nvSpPr>
      <dsp:spPr>
        <a:xfrm rot="5400000">
          <a:off x="3909668" y="-1060154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I/</a:t>
          </a:r>
          <a:r>
            <a:rPr lang="en-US" sz="1900" kern="1200" dirty="0" err="1"/>
            <a:t>O模块通过DMA直接控制存储器</a:t>
          </a:r>
          <a:endParaRPr lang="en-US" sz="1900" kern="1200" dirty="0"/>
        </a:p>
      </dsp:txBody>
      <dsp:txXfrm rot="-5400000">
        <a:off x="594628" y="2281840"/>
        <a:ext cx="7155281" cy="498247"/>
      </dsp:txXfrm>
    </dsp:sp>
    <dsp:sp modelId="{729FEA82-FA47-0A40-BB91-68448BB2BFE8}">
      <dsp:nvSpPr>
        <dsp:cNvPr id="0" name=""/>
        <dsp:cNvSpPr/>
      </dsp:nvSpPr>
      <dsp:spPr>
        <a:xfrm rot="5400000">
          <a:off x="-127420" y="3133036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302929"/>
        <a:ext cx="594628" cy="254841"/>
      </dsp:txXfrm>
    </dsp:sp>
    <dsp:sp modelId="{34AF2322-E815-BB4D-BC20-156E3ED243C7}">
      <dsp:nvSpPr>
        <dsp:cNvPr id="0" name=""/>
        <dsp:cNvSpPr/>
      </dsp:nvSpPr>
      <dsp:spPr>
        <a:xfrm rot="5400000">
          <a:off x="3909668" y="-309424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I/</a:t>
          </a:r>
          <a:r>
            <a:rPr lang="en-US" sz="1900" kern="1200" dirty="0" err="1"/>
            <a:t>O模块</a:t>
          </a:r>
          <a:r>
            <a:rPr lang="zh-CN" altLang="en-US" sz="1900" kern="1200" dirty="0"/>
            <a:t>（</a:t>
          </a:r>
          <a:r>
            <a:rPr lang="en-US" altLang="zh-CN" sz="1900" kern="1200" dirty="0"/>
            <a:t>I/O</a:t>
          </a:r>
          <a:r>
            <a:rPr lang="zh-CN" altLang="en-US" sz="1900" kern="1200" dirty="0"/>
            <a:t>通道）</a:t>
          </a:r>
          <a:r>
            <a:rPr lang="en-US" sz="1900" kern="1200" dirty="0" err="1"/>
            <a:t>有单独的处理器</a:t>
          </a:r>
          <a:r>
            <a:rPr lang="zh-CN" altLang="en-US" sz="1900" kern="1200" dirty="0"/>
            <a:t>，有专门的</a:t>
          </a:r>
          <a:r>
            <a:rPr lang="en-US" altLang="zh-CN" sz="1900" kern="1200" dirty="0"/>
            <a:t>I/O</a:t>
          </a:r>
          <a:r>
            <a:rPr lang="zh-CN" altLang="en-US" sz="1900" kern="1200" dirty="0"/>
            <a:t>指令集</a:t>
          </a:r>
          <a:endParaRPr lang="en-US" sz="1900" kern="1200" dirty="0"/>
        </a:p>
      </dsp:txBody>
      <dsp:txXfrm rot="-5400000">
        <a:off x="594628" y="3032570"/>
        <a:ext cx="7155281" cy="498247"/>
      </dsp:txXfrm>
    </dsp:sp>
    <dsp:sp modelId="{7374A26C-9BCF-1F41-B60F-A8419B450B3B}">
      <dsp:nvSpPr>
        <dsp:cNvPr id="0" name=""/>
        <dsp:cNvSpPr/>
      </dsp:nvSpPr>
      <dsp:spPr>
        <a:xfrm rot="5400000">
          <a:off x="-127420" y="3883765"/>
          <a:ext cx="849469" cy="594628"/>
        </a:xfrm>
        <a:prstGeom prst="chevron">
          <a:avLst/>
        </a:prstGeom>
        <a:solidFill>
          <a:srgbClr val="660066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4053658"/>
        <a:ext cx="594628" cy="254841"/>
      </dsp:txXfrm>
    </dsp:sp>
    <dsp:sp modelId="{11BC0513-6087-9642-8927-5AAC9E63AA62}">
      <dsp:nvSpPr>
        <dsp:cNvPr id="0" name=""/>
        <dsp:cNvSpPr/>
      </dsp:nvSpPr>
      <dsp:spPr>
        <a:xfrm rot="5400000">
          <a:off x="3909668" y="441304"/>
          <a:ext cx="552155" cy="7182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I/</a:t>
          </a:r>
          <a:r>
            <a:rPr lang="en-US" sz="1900" kern="1200" dirty="0" err="1"/>
            <a:t>O模块</a:t>
          </a:r>
          <a:r>
            <a:rPr lang="zh-CN" altLang="en-US" sz="1900" kern="1200" dirty="0"/>
            <a:t>（</a:t>
          </a:r>
          <a:r>
            <a:rPr lang="en-US" altLang="zh-CN" sz="1900" kern="1200" dirty="0"/>
            <a:t>I/O</a:t>
          </a:r>
          <a:r>
            <a:rPr lang="zh-CN" altLang="en-US" sz="1900" kern="1200" dirty="0"/>
            <a:t>通道）</a:t>
          </a:r>
          <a:r>
            <a:rPr lang="en-US" sz="1900" kern="1200" dirty="0" err="1"/>
            <a:t>有自己的局部存储器</a:t>
          </a:r>
          <a:r>
            <a:rPr lang="zh-CN" altLang="en-US" sz="1900" kern="1200" dirty="0"/>
            <a:t>，本身就是一台计算机</a:t>
          </a:r>
          <a:endParaRPr lang="en-US" sz="1900" kern="1200" dirty="0"/>
        </a:p>
      </dsp:txBody>
      <dsp:txXfrm rot="-5400000">
        <a:off x="594628" y="3783298"/>
        <a:ext cx="7155281" cy="4982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F8A48-5720-0346-B2B8-49A7E40DE9EF}">
      <dsp:nvSpPr>
        <dsp:cNvPr id="0" name=""/>
        <dsp:cNvSpPr/>
      </dsp:nvSpPr>
      <dsp:spPr>
        <a:xfrm>
          <a:off x="33" y="73565"/>
          <a:ext cx="3240248" cy="604800"/>
        </a:xfrm>
        <a:prstGeom prst="rect">
          <a:avLst/>
        </a:prstGeom>
        <a:solidFill>
          <a:srgbClr val="0070C0"/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面向块的设备</a:t>
          </a:r>
          <a:endParaRPr lang="en-US" sz="2100" kern="1200" dirty="0"/>
        </a:p>
      </dsp:txBody>
      <dsp:txXfrm>
        <a:off x="33" y="73565"/>
        <a:ext cx="3240248" cy="604800"/>
      </dsp:txXfrm>
    </dsp:sp>
    <dsp:sp modelId="{EF9243D1-795A-B543-B766-255881B95357}">
      <dsp:nvSpPr>
        <dsp:cNvPr id="0" name=""/>
        <dsp:cNvSpPr/>
      </dsp:nvSpPr>
      <dsp:spPr>
        <a:xfrm>
          <a:off x="33" y="678365"/>
          <a:ext cx="3240248" cy="2651670"/>
        </a:xfrm>
        <a:prstGeom prst="rect">
          <a:avLst/>
        </a:prstGeom>
        <a:solidFill>
          <a:srgbClr val="6CC0DE"/>
        </a:solidFill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信息保存在块中</a:t>
          </a:r>
          <a:r>
            <a:rPr lang="zh-CN" altLang="en-US" sz="2100" kern="1200" dirty="0"/>
            <a:t>，块的大小固定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2100" kern="1200" dirty="0">
              <a:latin typeface="+mn-ea"/>
              <a:ea typeface="+mn-ea"/>
            </a:rPr>
            <a:t>一次传送一个块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通过块号访问数据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代表设备</a:t>
          </a:r>
          <a:r>
            <a:rPr lang="zh-CN" altLang="en-US" sz="2100" kern="1200" dirty="0"/>
            <a:t>：磁盘、</a:t>
          </a:r>
          <a:r>
            <a:rPr lang="en-US" altLang="zh-CN" sz="2100" kern="1200" dirty="0"/>
            <a:t>USB</a:t>
          </a:r>
          <a:r>
            <a:rPr lang="zh-CN" altLang="en-US" sz="2100" kern="1200" dirty="0"/>
            <a:t>卡</a:t>
          </a:r>
          <a:endParaRPr lang="en-US" sz="2100" kern="1200" dirty="0"/>
        </a:p>
      </dsp:txBody>
      <dsp:txXfrm>
        <a:off x="33" y="678365"/>
        <a:ext cx="3240248" cy="2651670"/>
      </dsp:txXfrm>
    </dsp:sp>
    <dsp:sp modelId="{4E6C426E-8C06-154C-9D82-1A473EF28DDF}">
      <dsp:nvSpPr>
        <dsp:cNvPr id="0" name=""/>
        <dsp:cNvSpPr/>
      </dsp:nvSpPr>
      <dsp:spPr>
        <a:xfrm>
          <a:off x="3693917" y="73565"/>
          <a:ext cx="3240248" cy="604800"/>
        </a:xfrm>
        <a:prstGeom prst="rect">
          <a:avLst/>
        </a:prstGeom>
        <a:solidFill>
          <a:srgbClr val="0070C0"/>
        </a:solidFill>
        <a:ln w="9525" cap="flat" cmpd="sng" algn="ctr">
          <a:solidFill>
            <a:srgbClr val="660066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面向流的设备</a:t>
          </a:r>
          <a:endParaRPr lang="en-US" sz="2100" kern="1200" dirty="0"/>
        </a:p>
      </dsp:txBody>
      <dsp:txXfrm>
        <a:off x="3693917" y="73565"/>
        <a:ext cx="3240248" cy="604800"/>
      </dsp:txXfrm>
    </dsp:sp>
    <dsp:sp modelId="{02ABA9CE-3BE0-1E40-BF7E-09642BD57E83}">
      <dsp:nvSpPr>
        <dsp:cNvPr id="0" name=""/>
        <dsp:cNvSpPr/>
      </dsp:nvSpPr>
      <dsp:spPr>
        <a:xfrm>
          <a:off x="3693917" y="678365"/>
          <a:ext cx="3240248" cy="2651670"/>
        </a:xfrm>
        <a:prstGeom prst="rect">
          <a:avLst/>
        </a:prstGeom>
        <a:solidFill>
          <a:srgbClr val="6CC0DE"/>
        </a:solidFill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以字节流的方式输入</a:t>
          </a:r>
          <a:r>
            <a:rPr lang="en-US" altLang="zh-CN" sz="2100" kern="1200" dirty="0"/>
            <a:t>/</a:t>
          </a:r>
          <a:r>
            <a:rPr lang="zh-CN" altLang="en-US" sz="2100" kern="1200" dirty="0"/>
            <a:t>输出数据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没有块的结构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代表设备</a:t>
          </a:r>
          <a:r>
            <a:rPr lang="zh-CN" altLang="en-US" sz="2100" kern="1200" dirty="0"/>
            <a:t>：终端、打印机、通信端口、鼠标及其他大多数非辅存设备</a:t>
          </a:r>
          <a:endParaRPr lang="en-US" sz="2100" kern="1200" dirty="0"/>
        </a:p>
      </dsp:txBody>
      <dsp:txXfrm>
        <a:off x="3693917" y="678365"/>
        <a:ext cx="3240248" cy="26516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09A77-E9B9-3643-9870-F7859BB971F0}">
      <dsp:nvSpPr>
        <dsp:cNvPr id="0" name=""/>
        <dsp:cNvSpPr/>
      </dsp:nvSpPr>
      <dsp:spPr>
        <a:xfrm>
          <a:off x="1625851" y="763279"/>
          <a:ext cx="4347777" cy="4347777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solidFill>
          <a:srgbClr val="660066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381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29189C-FEBF-5D43-9AE1-09F1543B00F5}">
      <dsp:nvSpPr>
        <dsp:cNvPr id="0" name=""/>
        <dsp:cNvSpPr/>
      </dsp:nvSpPr>
      <dsp:spPr>
        <a:xfrm>
          <a:off x="1625851" y="763279"/>
          <a:ext cx="4347777" cy="4347777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solidFill>
          <a:srgbClr val="660066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381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F89655-7812-ED49-B6F7-5A03ADD378C3}">
      <dsp:nvSpPr>
        <dsp:cNvPr id="0" name=""/>
        <dsp:cNvSpPr/>
      </dsp:nvSpPr>
      <dsp:spPr>
        <a:xfrm>
          <a:off x="1625851" y="763279"/>
          <a:ext cx="4347777" cy="4347777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solidFill>
          <a:srgbClr val="660066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381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25BB83-2A41-5D43-8FBC-BDA48E16B62E}">
      <dsp:nvSpPr>
        <dsp:cNvPr id="0" name=""/>
        <dsp:cNvSpPr/>
      </dsp:nvSpPr>
      <dsp:spPr>
        <a:xfrm>
          <a:off x="2946168" y="1769347"/>
          <a:ext cx="1784776" cy="1857782"/>
        </a:xfrm>
        <a:prstGeom prst="ellipse">
          <a:avLst/>
        </a:prstGeom>
        <a:solidFill>
          <a:srgbClr val="6CC0D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设计体系共享三个特性</a:t>
          </a:r>
          <a:endParaRPr lang="en-US" sz="2100" kern="1200" dirty="0"/>
        </a:p>
      </dsp:txBody>
      <dsp:txXfrm>
        <a:off x="3207542" y="2041413"/>
        <a:ext cx="1262028" cy="1313650"/>
      </dsp:txXfrm>
    </dsp:sp>
    <dsp:sp modelId="{F0ECC5BA-B2AE-EB4D-841F-101D1AFD4833}">
      <dsp:nvSpPr>
        <dsp:cNvPr id="0" name=""/>
        <dsp:cNvSpPr/>
      </dsp:nvSpPr>
      <dsp:spPr>
        <a:xfrm>
          <a:off x="2349034" y="-108890"/>
          <a:ext cx="2901411" cy="184523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RAID </a:t>
          </a:r>
          <a:r>
            <a:rPr lang="en-US" sz="1800" kern="1200" dirty="0" err="1"/>
            <a:t>是</a:t>
          </a:r>
          <a:r>
            <a:rPr lang="en-US" sz="1800" kern="1200" dirty="0" err="1">
              <a:solidFill>
                <a:schemeClr val="tx1"/>
              </a:solidFill>
            </a:rPr>
            <a:t>一组</a:t>
          </a:r>
          <a:r>
            <a:rPr lang="en-US" sz="1800" kern="1200" dirty="0" err="1"/>
            <a:t>物理磁盘</a:t>
          </a:r>
          <a:r>
            <a:rPr lang="en-US" sz="1800" kern="1200" dirty="0" err="1">
              <a:solidFill>
                <a:schemeClr val="tx1"/>
              </a:solidFill>
            </a:rPr>
            <a:t>驱动器</a:t>
          </a:r>
          <a:r>
            <a:rPr lang="zh-CN" altLang="en-US" sz="1800" kern="1200" dirty="0"/>
            <a:t>，操作系统把它视为单个逻辑驱动器</a:t>
          </a:r>
          <a:endParaRPr lang="en-US" sz="1800" kern="1200" dirty="0"/>
        </a:p>
      </dsp:txBody>
      <dsp:txXfrm>
        <a:off x="2773936" y="161338"/>
        <a:ext cx="2051607" cy="1304776"/>
      </dsp:txXfrm>
    </dsp:sp>
    <dsp:sp modelId="{5E167099-31A5-5442-AFA2-F77104F37352}">
      <dsp:nvSpPr>
        <dsp:cNvPr id="0" name=""/>
        <dsp:cNvSpPr/>
      </dsp:nvSpPr>
      <dsp:spPr>
        <a:xfrm>
          <a:off x="4174509" y="2988049"/>
          <a:ext cx="2928371" cy="20216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数据分布在物理驱动器阵列中</a:t>
          </a:r>
          <a:r>
            <a:rPr lang="zh-CN" altLang="en-US" sz="1800" kern="1200" dirty="0"/>
            <a:t>，这种设计机制被称为</a:t>
          </a:r>
          <a:r>
            <a:rPr lang="zh-CN" altLang="en-US" sz="1800" kern="1200" dirty="0">
              <a:solidFill>
                <a:schemeClr val="tx1"/>
              </a:solidFill>
            </a:rPr>
            <a:t>条带化</a:t>
          </a:r>
          <a:r>
            <a:rPr lang="en-US" altLang="zh-CN" sz="1800" kern="1200" dirty="0">
              <a:solidFill>
                <a:schemeClr val="tx1"/>
              </a:solidFill>
            </a:rPr>
            <a:t>(striping)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603359" y="3284117"/>
        <a:ext cx="2070671" cy="1429544"/>
      </dsp:txXfrm>
    </dsp:sp>
    <dsp:sp modelId="{729DF47F-7ACD-6547-A7C6-4776125E4E24}">
      <dsp:nvSpPr>
        <dsp:cNvPr id="0" name=""/>
        <dsp:cNvSpPr/>
      </dsp:nvSpPr>
      <dsp:spPr>
        <a:xfrm>
          <a:off x="364718" y="2993507"/>
          <a:ext cx="3192132" cy="20107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使用冗余的磁盘容量来保存奇偶校验信息</a:t>
          </a:r>
          <a:r>
            <a:rPr lang="zh-CN" altLang="en-US" sz="1800" kern="1200" dirty="0"/>
            <a:t>，使得当一个磁盘失效时，能够通过校验信息加以</a:t>
          </a:r>
          <a:r>
            <a:rPr lang="zh-CN" altLang="en-US" sz="1800" kern="1200" dirty="0">
              <a:solidFill>
                <a:schemeClr val="tx1"/>
              </a:solidFill>
            </a:rPr>
            <a:t>恢复数据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832195" y="3287977"/>
        <a:ext cx="2257178" cy="14218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BFE25-984C-A04D-AA30-C56FFDB121DB}">
      <dsp:nvSpPr>
        <dsp:cNvPr id="0" name=""/>
        <dsp:cNvSpPr/>
      </dsp:nvSpPr>
      <dsp:spPr>
        <a:xfrm>
          <a:off x="6058" y="609654"/>
          <a:ext cx="2429759" cy="1775713"/>
        </a:xfrm>
        <a:prstGeom prst="roundRect">
          <a:avLst>
            <a:gd name="adj" fmla="val 10000"/>
          </a:avLst>
        </a:prstGeom>
        <a:solidFill>
          <a:srgbClr val="660066"/>
        </a:solidFill>
        <a:ln>
          <a:noFill/>
        </a:ln>
        <a:effectLst>
          <a:glow rad="101600">
            <a:schemeClr val="accent2">
              <a:alpha val="75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 err="1"/>
            <a:t>当一个对磁盘扇区的I</a:t>
          </a:r>
          <a:r>
            <a:rPr lang="en-NZ" sz="1800" kern="1200" dirty="0"/>
            <a:t>/</a:t>
          </a:r>
          <a:r>
            <a:rPr lang="en-NZ" sz="1800" kern="1200" dirty="0" err="1"/>
            <a:t>O请求发出时</a:t>
          </a:r>
          <a:r>
            <a:rPr lang="zh-CN" altLang="en-US" sz="1800" kern="1200" dirty="0"/>
            <a:t>，先检查对应的扇区是否在磁盘高速缓存中</a:t>
          </a:r>
          <a:endParaRPr lang="en-US" sz="1800" kern="1200" dirty="0"/>
        </a:p>
      </dsp:txBody>
      <dsp:txXfrm>
        <a:off x="58067" y="661663"/>
        <a:ext cx="2325741" cy="1671695"/>
      </dsp:txXfrm>
    </dsp:sp>
    <dsp:sp modelId="{123B932B-EEEB-6D44-B64A-312A0F015D5D}">
      <dsp:nvSpPr>
        <dsp:cNvPr id="0" name=""/>
        <dsp:cNvSpPr/>
      </dsp:nvSpPr>
      <dsp:spPr>
        <a:xfrm rot="19310318">
          <a:off x="2333176" y="1173341"/>
          <a:ext cx="960486" cy="54877"/>
        </a:xfrm>
        <a:custGeom>
          <a:avLst/>
          <a:gdLst/>
          <a:ahLst/>
          <a:cxnLst/>
          <a:rect l="0" t="0" r="0" b="0"/>
          <a:pathLst>
            <a:path>
              <a:moveTo>
                <a:pt x="0" y="27438"/>
              </a:moveTo>
              <a:lnTo>
                <a:pt x="960486" y="27438"/>
              </a:lnTo>
            </a:path>
          </a:pathLst>
        </a:custGeom>
        <a:noFill/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89407" y="1176767"/>
        <a:ext cx="48024" cy="48024"/>
      </dsp:txXfrm>
    </dsp:sp>
    <dsp:sp modelId="{CEDE1FB3-33A8-8848-8CAA-483726766D5D}">
      <dsp:nvSpPr>
        <dsp:cNvPr id="0" name=""/>
        <dsp:cNvSpPr/>
      </dsp:nvSpPr>
      <dsp:spPr>
        <a:xfrm>
          <a:off x="3191022" y="432044"/>
          <a:ext cx="1888012" cy="944006"/>
        </a:xfrm>
        <a:prstGeom prst="roundRect">
          <a:avLst>
            <a:gd name="adj" fmla="val 10000"/>
          </a:avLst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if YES</a:t>
          </a:r>
          <a:endParaRPr lang="en-US" sz="2000" kern="1200" dirty="0"/>
        </a:p>
      </dsp:txBody>
      <dsp:txXfrm>
        <a:off x="3218671" y="459693"/>
        <a:ext cx="1832714" cy="888708"/>
      </dsp:txXfrm>
    </dsp:sp>
    <dsp:sp modelId="{D65D3A73-CA3C-F74F-9094-55B13D878142}">
      <dsp:nvSpPr>
        <dsp:cNvPr id="0" name=""/>
        <dsp:cNvSpPr/>
      </dsp:nvSpPr>
      <dsp:spPr>
        <a:xfrm>
          <a:off x="5079035" y="876609"/>
          <a:ext cx="755205" cy="54877"/>
        </a:xfrm>
        <a:custGeom>
          <a:avLst/>
          <a:gdLst/>
          <a:ahLst/>
          <a:cxnLst/>
          <a:rect l="0" t="0" r="0" b="0"/>
          <a:pathLst>
            <a:path>
              <a:moveTo>
                <a:pt x="0" y="27438"/>
              </a:moveTo>
              <a:lnTo>
                <a:pt x="755205" y="27438"/>
              </a:lnTo>
            </a:path>
          </a:pathLst>
        </a:custGeom>
        <a:noFill/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7757" y="885167"/>
        <a:ext cx="37760" cy="37760"/>
      </dsp:txXfrm>
    </dsp:sp>
    <dsp:sp modelId="{500F2F28-DF3C-6945-893C-BD2FCDABF125}">
      <dsp:nvSpPr>
        <dsp:cNvPr id="0" name=""/>
        <dsp:cNvSpPr/>
      </dsp:nvSpPr>
      <dsp:spPr>
        <a:xfrm>
          <a:off x="5834240" y="432044"/>
          <a:ext cx="2205085" cy="944006"/>
        </a:xfrm>
        <a:prstGeom prst="roundRect">
          <a:avLst>
            <a:gd name="adj" fmla="val 10000"/>
          </a:avLst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 err="1"/>
            <a:t>通过访问高速缓存即可满足请求</a:t>
          </a:r>
          <a:endParaRPr lang="en-US" sz="2000" kern="1200" dirty="0"/>
        </a:p>
      </dsp:txBody>
      <dsp:txXfrm>
        <a:off x="5861889" y="459693"/>
        <a:ext cx="2149787" cy="888708"/>
      </dsp:txXfrm>
    </dsp:sp>
    <dsp:sp modelId="{8EE7C0DA-F16A-C245-8FB0-BB6CDAFC25A1}">
      <dsp:nvSpPr>
        <dsp:cNvPr id="0" name=""/>
        <dsp:cNvSpPr/>
      </dsp:nvSpPr>
      <dsp:spPr>
        <a:xfrm rot="2289682">
          <a:off x="2333176" y="1766804"/>
          <a:ext cx="960486" cy="54877"/>
        </a:xfrm>
        <a:custGeom>
          <a:avLst/>
          <a:gdLst/>
          <a:ahLst/>
          <a:cxnLst/>
          <a:rect l="0" t="0" r="0" b="0"/>
          <a:pathLst>
            <a:path>
              <a:moveTo>
                <a:pt x="0" y="27438"/>
              </a:moveTo>
              <a:lnTo>
                <a:pt x="960486" y="27438"/>
              </a:lnTo>
            </a:path>
          </a:pathLst>
        </a:custGeom>
        <a:noFill/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89407" y="1770231"/>
        <a:ext cx="48024" cy="48024"/>
      </dsp:txXfrm>
    </dsp:sp>
    <dsp:sp modelId="{7B0A7DFA-A561-8C45-B1C5-6750CFC00DB6}">
      <dsp:nvSpPr>
        <dsp:cNvPr id="0" name=""/>
        <dsp:cNvSpPr/>
      </dsp:nvSpPr>
      <dsp:spPr>
        <a:xfrm>
          <a:off x="3191022" y="1618972"/>
          <a:ext cx="1888012" cy="944006"/>
        </a:xfrm>
        <a:prstGeom prst="roundRect">
          <a:avLst>
            <a:gd name="adj" fmla="val 10000"/>
          </a:avLst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if NO</a:t>
          </a:r>
          <a:endParaRPr lang="en-US" sz="2000" kern="1200" dirty="0"/>
        </a:p>
      </dsp:txBody>
      <dsp:txXfrm>
        <a:off x="3218671" y="1646621"/>
        <a:ext cx="1832714" cy="888708"/>
      </dsp:txXfrm>
    </dsp:sp>
    <dsp:sp modelId="{F7A4FD81-375C-2E4F-BDF1-3D1909345CF5}">
      <dsp:nvSpPr>
        <dsp:cNvPr id="0" name=""/>
        <dsp:cNvSpPr/>
      </dsp:nvSpPr>
      <dsp:spPr>
        <a:xfrm>
          <a:off x="5079035" y="2063536"/>
          <a:ext cx="755205" cy="54877"/>
        </a:xfrm>
        <a:custGeom>
          <a:avLst/>
          <a:gdLst/>
          <a:ahLst/>
          <a:cxnLst/>
          <a:rect l="0" t="0" r="0" b="0"/>
          <a:pathLst>
            <a:path>
              <a:moveTo>
                <a:pt x="0" y="27438"/>
              </a:moveTo>
              <a:lnTo>
                <a:pt x="755205" y="27438"/>
              </a:lnTo>
            </a:path>
          </a:pathLst>
        </a:custGeom>
        <a:noFill/>
        <a:ln w="9525" cap="flat" cmpd="sng" algn="ctr">
          <a:solidFill>
            <a:srgbClr val="66006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7757" y="2072095"/>
        <a:ext cx="37760" cy="37760"/>
      </dsp:txXfrm>
    </dsp:sp>
    <dsp:sp modelId="{79FE47B7-A032-BA43-9EED-8D802012E4A3}">
      <dsp:nvSpPr>
        <dsp:cNvPr id="0" name=""/>
        <dsp:cNvSpPr/>
      </dsp:nvSpPr>
      <dsp:spPr>
        <a:xfrm>
          <a:off x="5834240" y="1517652"/>
          <a:ext cx="2476789" cy="1146646"/>
        </a:xfrm>
        <a:prstGeom prst="roundRect">
          <a:avLst>
            <a:gd name="adj" fmla="val 10000"/>
          </a:avLst>
        </a:prstGeom>
        <a:solidFill>
          <a:srgbClr val="66006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 err="1"/>
            <a:t>将请求扇区从磁盘读到磁盘高速缓存中</a:t>
          </a:r>
          <a:endParaRPr lang="en-US" sz="2000" kern="1200" dirty="0"/>
        </a:p>
      </dsp:txBody>
      <dsp:txXfrm>
        <a:off x="5867824" y="1551236"/>
        <a:ext cx="2409621" cy="107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31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A60C0E-28EF-49FD-8469-970FCB4C5A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3157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21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21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21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21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CFE26CC-508A-44C9-8D87-813446E86C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7334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0259ED-3EEB-42AA-985D-FC982AE4F496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3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block-oriented devices, the single buffering scheme can be described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follows: Input transfers are made to the system buffer. When the transfer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complete, the process moves the block into user space and immediately requests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block. This is called reading ahead, or anticipated input; it is done in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 that the block will eventually be needed. For many types of computation,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a reasonable assumption most of the time because data are usually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accessed sequentially. Only at the end of a sequence of processing will a block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 in unnecessarily.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approach will generally provide a speedup compared to the lack of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buffering. The user process can be processing one block of data while the next block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being read in. The OS is able to swap the process out because the input operation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taking place in system memory rather than user process memory. This technique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does, however, complicate the logic in the operating system. The OS must keep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 of the assignment of system buffers to user processes. The swapping logic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affected: If the I/O operation involves the same disk that is used for swapping,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hardly makes sense to queue disk writes to the same device for swapping the process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 This attempt to swap the process and release main memory will itself not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 until after the I/O operation finishes, at which time swapping the process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disk may no longer be appropriate.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Similar considerations apply to block-oriented output. When data are being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 to a device, they are first copied from the user space into the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buffer, from which they will ultimately be written. The requesting process is now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 to continue or to be swapped as necessary.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[KNUT97] suggests a crude but informative performance comparison between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buffering and no buffering. Suppose that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is the time required to input one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 and that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is the computation time that intervenes between input requests.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 buffering, the execution time per block is essentially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+ C . With a single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buffer, the time is max [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C, T] + M , where M is the time required to move the data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system buffer to user memory. In most cases, execution time per block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substantially less with a single buffer compared to no buffer.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stream-oriented I/O, the single buffering scheme can be used in a line-at-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a-time fashion or a byte-at-a-time fashion. Line-at-a-time operation is appropriate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scroll-mode terminals (sometimes called dumb terminals). With this form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terminal, user input is one line at a time, with a carriage return signaling the end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line, and output to the terminal is similarly one line at a time. A line printer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example of such a device. Byte-at-a-time operation is used on forms-mode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terminals, when each keystroke is significant, and for many other peripherals, such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sensors and controllers.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case of line-at-a-time I/O, the buffer can be used to hold a single line.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user process is suspended during input, awaiting the arrival of the entire line.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output, the user process can place a line of output in the buffer and continue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processing. It need not be suspended unless it has a second line of output to send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the buffer is emptied from the first output operation. In the case of byte-at-atime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I/O, the interaction between the OS and the user process follows the producer/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consumer model discussed in Chapter 5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29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improvement over single buffering can be had by assigning two system buffers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operation ( Figure 11.5c ). A process now transfers data to (or from) one buffer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the operating system empties (or fills) the other. This technique is known as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double buffering or buffer swapping 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block-oriented transfer, we can roughly estimate the execution time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 [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, T ]. It is therefore possible to keep the block-oriented device going at full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speed if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… T . On the other hand, if C 7 T , double buffering ensures that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will not have to wait on I/O. In either case, an improvement over single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buffering is achieved. Again, this improvement comes at the cost of increased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complexity.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stream-oriented input, we again are faced with the two alternative modes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operation. For line-at-a-time I/O, the user process need not be suspended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or output, unless the process runs ahead of the double buffers. For byte-at-atime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operation, the double buffer offers no particular advantage over a single buffer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twice the length. In both cases, the producer/consumer model is followed.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30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double-buffer scheme should smooth out the flow of data between an I/O device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 process. If the performance of a particular process is the focus of our concern,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would like for the I/O operation to be able to keep up with the process.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Double buffering may be inadequate if the process performs rapid bursts of I/O.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case, the problem can often be alleviated by using more than two buffers.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more than two buffers are used, the collection of buffers is itself referred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as a circular buffer ( Figure 11.5d ), with each individual buffer being one unit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circular buffer. This is simply the bounded-buffer producer/consumer model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studied in Chapter 5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65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Buffering is a technique that smoothes out peaks in I/O demand. However, no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amount of buffering will allow an I/O device to keep pace with a process indefinitely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average demand of the process is greater than the I/O device 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service. Even with multiple buffers, all of the buffers will eventually fill up and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will have to wait after processing each chunk of data. However, in a multiprogramming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environment, when there is a variety of I/O activity and a variety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activity to service, buffering is one tool that can increase the efficiency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operating system and the performance of individual processes.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85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actual details of disk I/O operation depend on the computer system, the operating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system, and the nature of the I/O channel and disk controller hardware.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timing diagram of disk I/O transfer is shown in Figure 11.6 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39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disk drive is operating, the disk is rotating at constant speed.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 or write, the head must be positioned at the desired track and at the beginning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desired sector on that track. Track selection involves moving the head in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movable-head system or electronically selecting one head on a fixed-head system.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movable-head system, the time it takes to position the head at the track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known as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seek time . In either case, once the track is selected, the disk controller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waits until the appropriate sector rotates to line up with the head. The time it takes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beginning of the sector to reach the head is known as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rotational delay ,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rotational latency. The sum of the seek time, if any, and the rotational delay equals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time , which is the time it takes to get into position to read or write. Once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head is in position, the read or write operation is then performed as the sector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moves under the head; this is the data transfer portion of the operation; the time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required for the transfer is the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transfer time 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addition to the access time and transfer time, there are several queuing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delays normally associated with a disk I/O operation. When a process issues 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 request, it must first wait in a queue for the device to be available. At that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time, the device is assigned to the process. If the device shares a single I/O channel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a set of I/O channels with other disk drives, then there may be an additional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wait for the channel to be available. At that point, the seek is performed to begin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disk access.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high-end systems for servers, a technique known as rotational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positional sensing (RPS) is used. This works as follows: When the seek command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been issued, the channel is released to handle other I/O operations. When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seek is completed, the device determines when the data will rotate under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head. As that sector approaches the head, the device tries to reestablish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communication path back to the host. If either the control unit or the channel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busy with another I/O, then the reconnection attempt fails and the device must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rotate one whole revolution before it can attempt to reconnect, which is called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RPS miss. This is an extra delay element that must be added to the time line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Figure 11.6 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27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29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96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shortest-service-time-first (SSTF) policy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to select the disk I/O request that requires the least movement of the disk arm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its current position. Thus, we always choose to incur the minimum seek time.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course, always choosing the minimum seek time does not guarantee that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seek time over a number of arm movements will be minimum. However,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should provide better performance than FIFO. Because the arm can move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directions, a random tie-breaking algorithm may be used to resolve cases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equal distances.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11.7b and Table 11.2b show the performance of SSTF on the same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as was used for FIFO. The first track accessed is 90, because this is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closest requested track to the starting position. The next track accessed is 58 because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closest of the remaining requested tracks to the current position of 90.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Subsequent tracks are selected accordingly.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3068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exception of FIFO, all of the policies described so far can leave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request unfulfilled until the entire queue is emptied. That is, there may always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new requests arriving that will be chosen before an existing request. A simple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alternative that prevents this sort of starvation is the SCAN algorithm, also known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elevator algorithm because it operates much the way an elevator does.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SCAN, the arm is required to move in one direction only, satisfying all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outstanding requests en route, until it reaches the last track in that direction or until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no more requests in that direction. This latter refinement is sometimes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referred to as the LOOK policy. The service direction is then reversed and the scan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proceeds in the opposite direction, again picking up all requests in order.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11.7c and Table 11.2c illustrate the SCAN policy. Assuming that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 direction is of increasing track number, then the first track selected is 150,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this is the closest track to the starting track of 100 in the increasing direction.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can be seen, the SCAN policy behaves almost identically with the SSTF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policy. Indeed, if we had assumed that the arm was moving in the direction of lower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 numbers at the beginning of the example, then the scheduling pattern would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been identical for SSTF and SCAN. However, this is a static example in which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new items are added to the queue. Even when the queue is dynamically changing,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SCAN will be similar to SSTF unless the request pattern is unusual.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the SCAN policy is biased against the area most recently traversed.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 it does not exploit locality as well as SSTF.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not difficult to see that the SCAN policy favors jobs whose requests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tracks nearest to both innermost and outermost tracks and favors the latest arriving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jobs. The first problem can be avoided via the C-SCAN policy, while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 problem is addressed by the N-step-SCAN policy.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30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C-SCAN (circular SCAN) policy restricts scanning to one direction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only. Thus, when the last track has been visited in one direction, the arm is returned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opposite end of the disk and the scan begins again. This reduces the maximum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delay experienced by new requests. With SCAN, if the expected time for a scan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inner track to outer track is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, then the expected service interval for sectors 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periphery is 2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t. With C-SCAN, the interval is on the order of t + s max , where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max is the maximum seek time.</a:t>
            </a:r>
          </a:p>
          <a:p>
            <a:endParaRPr lang="en-US" sz="1200" i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11.7d and Table 11.2d illustrate C-SCAN behavior. In this case the first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 requested tracks encountered are 150, 160, and 184. Then the scan begins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starting at the lowest track number, and the next requested track encountered is 18.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40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SSTF, SCAN, and C-SCAN, it is possible that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arm may not move for a considerable period of time. For example, if one or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 processes have high access rates to one track, they can monopolize the entire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device by repeated requests to that track. High-density multisurface disks are more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likely to be affected by this characteristic than lower-density disks and/or disks with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one or two surfaces. To avoid this “arm stickiness,” the disk request queue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segmented, with one segment at a time being processed completely. Two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 of this approach are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-step-SCAN and FSCAN.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-step-SCAN policy segments the disk request queue into subqueues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N. Subqueues are processed one at a time, using SCAN. While a queue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being processed, new requests must be added to some other queue. If fewer than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requests are available at the end of a scan, then all of them are processed with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 scan. With large values of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, the performance of N -step-SCAN approaches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of SCAN; with a value of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= 1 , the FIFO policy is adopted.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FSCAN is a policy that uses two subqueues. When a scan begins, all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requests are in one of the queues, with the other empty. During the scan, all new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requests are put into the other queue. Thus, service of new requests is deferred until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of the old requests have been processed.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1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FSCAN is a policy that uses two subqueues. When a scan begins, all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requests are in one of the queues, with the other empty. During the scan, all new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requests are put into the other queue. Thus, service of new requests is deferred until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of the old requests have been processed.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51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use of multiple disks, there is a wide variety of ways in which the data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organized and in which redundancy can be added to improve reliability.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make it difficult to develop database schemes that are usable on a number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platforms and operating systems. Fortunately, industry has agreed on a standardized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scheme for multiple-disk database design, known as RAID (redundant array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disks). The RAID scheme consists of seven levels, zero through six.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levels do not imply a hierarchical relationship but designate different design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architectures that share three common characteristics: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RAID is a set of physical disk drives viewed by the operating system as a single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logical drive.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Data are distributed across the physical drives of an array in a scheme known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striping, described subsequently.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Redundant disk capacity is used to store parity information, which guarantees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recoverability in case of a disk failure.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details of the second and third characteristics differ for the different RAID levels.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0 and RAID 1 do not support the third characteristic.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88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level 0 is not a true member of the RAID family, because it does not include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redundancy to improve performance or provide data protection. However, there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a few applications, such as some on supercomputers in which performance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capacity are primary concerns and low cost is more important than improved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reliability.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RAID 0, the user and system data are distributed across all of the disks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array. This has a notable advantage over the use of a single large disk: If two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I/O requests are pending for two different blocks of data, then there is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 chance that the requested blocks are on different disks. Thus, the two requests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issued in parallel, reducing the I/O queuing time.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RAID 0, as with all of the RAID levels, goes further than simply distributing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across a disk array: The data are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striped across the available disks.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best understood by considering Figure 11.8 . All user and system data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viewed as being stored on a logical disk. The logical disk is divided into strips; these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strips may be physical blocks, sectors, or some other unit. The strips are mapped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round robin to consecutive physical disks in the RAID array. A set of logically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consecutive strips that maps exactly one strip to each array member is referred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as a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stripe . In an </a:t>
            </a:r>
            <a:r>
              <a:rPr lang="en-US" sz="1200" b="1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-disk array, the first n logical strips are physically stored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strip on each of the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disks, forming the first stripe; the second n strips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distributed as the second strips on each disk; and so on. The advantage of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layout is that if a single I/O request consists of multiple logically contiguous strips,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up to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strips for that request can be handled in parallel, greatly reducing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 transfer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44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1 differs from RAID levels 2 through 6 in the way in which redundancy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achieved. In these other RAID schemes, some form of parity calculation is used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introduce redundancy, whereas in RAID 1, redundancy is achieved by the simple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expedient of duplicating all the data. Figure 11.8b shows data striping being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used, as in RAID 0. But in this case, each logical strip is mapped to two separate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 disks so that every disk in the array has a mirror disk that contains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data. RAID 1 can also be implemented without data striping, though this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common.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a number of positive aspects to the RAID 1 organization: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A read request can be serviced by either of the two disks that contains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requested data, whichever one involves the minimum seek time plus rotational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latency.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A write request requires that both corresponding strips be updated, but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done in parallel. Thus, the write performance is dictated by the slower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two writes (i.e., the one that involves the larger seek time plus rotational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latency). However, there is no “write penalty” with RAID 1. RAID levels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through 6 involve the use of parity bits. Therefore, when a single strip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updated, the array management software must first compute and update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parity bits as well as updating the actual strip in question.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Recovery from a failure is simple. When a drive fails, the data may still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accessed from the second drive.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principal disadvantage of RAID 1 is the cost; it requires twice the disk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 of the logical disk that it supports. Because of that, a RAID 1 configuration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likely to be limited to drives that store system software and data and other highly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critical files. In these cases, RAID 1 provides real-time backup of all data so that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event of a disk failure, all of the critical data is still immediately available.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transaction-oriented environment, RAID 1 can achieve high I/O request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rates if the bulk of the requests are reads. In this situation, the performance of RAID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can approach double of that of RAID 0. However, if a substantial fraction of the I/O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requests are write requests, then there may be no significant performance gain over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0. RAID 1 may also provide improved performance over RAID 0 for data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transfer intensive applications with a high percentage of reads. Improvement occurs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application can split each read request so that both disk members participate.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001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levels 2 and 3 make use of a parallel access technique. In a parallel access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array, all member disks participate in the execution of every I/O request. Typically,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spindles of the individual drives are synchronized so that each disk head is in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position on each disk at any given time.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in the other RAID schemes, data striping is used. In the case of RAID 2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3, the strips are very small, often as small as a single byte or word. With RAID 2,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error-correcting code is calculated across corresponding bits on each data disk,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bits of the code are stored in the corresponding bit positions on multiple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parity disks. Typically, a Hamming code is used, which is able to correct single-bit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 and detect double-bit errors.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RAID 2 requires fewer disks than RAID 1, it is still rather costly.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redundant disks is proportional to the log of the number of data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disks. On a single read, all disks are simultaneously accessed. The requested data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associated error-correcting code are delivered to the array controller. If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a single-bit error, the controller can recognize and correct the error instantly,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that the read access time is not slowed. On a single write, all data disks and parity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disks must be accessed for the write operation.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2 would only be an effective choice in an environment in which many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disk errors occur. Given the high reliability of individual disks and disk drives,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2 is overkill and is not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21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3 is organized in a similar fashion to RAID 2. The difference is that RAID 3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 only a single redundant disk, no matter how large the disk array. RAID 3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employs parallel access, with data distributed in small strips. Instead of an error correcting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code, a simple parity bit is computed for the set of individual bits in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position on all of the data disks.</a:t>
            </a:r>
          </a:p>
          <a:p>
            <a:endParaRPr lang="en-US" sz="1200" b="1" i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event of a drive failure, the parity drive is accessed and data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reconstructed from the remaining devices. Once the failed drive is replaced,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 data can be restored on the new drive and operation resumed.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event of a disk failure, all of the data are still available in what is referred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as reduced mode. In this mode, for reads, the missing data are regenerated on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fly using the exclusive-OR calculation. When data are written to a reduced RAID 3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array, consistency of the parity must be maintained for later regeneration. Return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operation requires that the failed disk be replaced and the entire contents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failed disk be regenerated on the new disk.</a:t>
            </a:r>
          </a:p>
          <a:p>
            <a:endParaRPr lang="en-US" sz="1200" b="1" i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Because data are striped in very small strips, RAID 3 can achieve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 data transfer rates. Any I/O request will involve the parallel transfer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from all of the data disks. For large transfers, the performance improvement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especially noticeable. On the other hand, only one I/O request can be executed at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 Thus, in a transaction-oriented environment, performance suffers.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08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levels 4 through 6 make use of an independent access technique. In an independent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array, each member disk operates independently, so that separate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 requests can be satisfied in parallel. Because of this, independent access arrays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more suitable for applications that require high I/O request rates and are relatively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suited for applications that require high data transfer rates.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in the other RAID schemes, data striping is used. In the case of RAID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through 6, the strips are relatively large. With RAID 4, a bit-by-bit parity strip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calculated across corresponding strips on each data disk, and the parity bits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stored in the corresponding strip on the parity disk.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4 involves a write penalty when an I/O write request of small size is performed.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time that a write occurs, the array management software must update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only the user data but also the corresponding parity bits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calculate the new parity, the array management software must read the old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strip and the old parity strip. Then it can update these two strips with the new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and the newly calculated parity. Thus, each strip write involves two reads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writes.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case of a larger size I/O write that involves strips on all disk drives, parity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easily computed by calculation using only the new data bits. Thus, the parity drive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updated in parallel with the data drives and there are no extra reads or writes.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any case, every write operation must involve the parity disk, which therefore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become a bottleneck.</a:t>
            </a:r>
            <a:endParaRPr lang="en-NZ" dirty="0"/>
          </a:p>
          <a:p>
            <a:pPr lvl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54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316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5 is organized in a similar fashion to RAID 4. The difference is that RAID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distributes the parity strips across all disks. A typical allocation is a round-robin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scheme, as illustrated in Figure 11.8f . For an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-disk array, the parity strip is on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disk for the first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stripes, and the pattern then repeats.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distribution of parity strips across all drives avoids the potential I/O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bottleneck of the single parity disk found in RAID 4. Further, RAID 5 has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characteristic that the loss of any one disk does not result in data loss.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06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RAID 6 was introduced in a subsequent paper by the Berkeley researchers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[KATZ89]. In the RAID 6 scheme, two different parity calculations are carried out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stored in separate blocks on different disks. Thus, a RAID 6 array whose user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require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disks consists of N + 2 disks.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11.8g illustrates the scheme. P and Q are two different data check algorithms.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of the two is the exclusive-OR calculation used in RAID 4 and 5. But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other is an independent data check algorithm. This makes it possible to regenerate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even if two disks containing user data fail.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advantage of RAID 6 is that it provides extremely high data availability.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 disks would have to fail within the MTTR (mean time to repair) interval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 data to be lost. On the other hand, RAID 6 incurs a substantial write penalty,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each write affects two parity blocks. Performance benchmarks [EISC07]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 a RAID 6 controller can suffer more than a 30% drop in overall write performance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compared with a RAID 5 implementation. RAID 5 and RAID 6 read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is comparable.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seven RAID levels described, only four are commonly used: RAID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levels 0, 1, 5, and 6.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39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Section 1.6 and Appendix 1A, we summarized the principles of cache memory.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term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 memory is usually used to apply to a memory that is smaller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faster than main memory and that is interposed between main memory and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processor. Such a cache memory reduces average memory access time by exploiting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principle of locality.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same principle can be applied to disk memory. Specifically, a disk cache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buffer in main memory for disk sectors. The cache contains a copy of some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sectors on the disk. When an I/O request is made for a particular sector, a check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made to determine if the sector is in the disk cache. If so, the request is satisfied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 the cache. If not, the requested sector is read into the disk cache from the disk.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of the phenomenon of locality of reference, when a block of data is fetched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the cache to satisfy a single I/O request, it is likely that there will be future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references to that same block.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29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Several design issues are of interest. First, when an I/O request is satisfied from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disk cache, the data in the disk cache must be delivered to the requesting process.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can be done either by transferring the block of data within main memory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disk cache to memory assigned to the user process or simply by using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shared memory capability and passing a pointer to the appropriate slot in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disk cache. The latter approach saves the time of a memory-to-memory transfer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also allows shared access by other processes using the readers/writers model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described in Chapter 5.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second design issue has to do with the replacement strategy. When a new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sector is brought into the disk cache, one of the existing blocks must be replaced.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identical problem presented in Chapter 8; there the requirement was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page replacement algorithm. A number of algorithms have been tried. The most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commonly used algorithm is least recently used (LRU): Replace that block that has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 in the cache longest with no reference to it. Logically, the cache consists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stack of blocks, with the most recently referenced block on the top of the stack.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 block in the cache is referenced, it is moved from its existing position on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stack to the top of the stack. When a block is brought in from secondary memory,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 the block that is on the bottom of the stack and push the incoming block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onto the top of the stack. Naturally, it is not necessary actually to move these blocks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around in main memory; a stack of pointers can be associated with the cache.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529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possibility is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least frequently used (LFU) : Replace that block in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that has experienced the fewest references. LFU could be implemented by associating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counter with each block. When a block is brought in, it is assigned a count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1; with each reference to the block, its count is incremented by 1. When replacement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required, the block with the smallest count is selected. Intuitively, it might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seem that LFU is more appropriate than LRU because LFU makes use of more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pertinent information about each block in the selection process.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simple LFU algorithm has the following problem. It may be that certain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blocks are referenced relatively infrequently overall, but when they are referenced,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short intervals of repeated references due to locality, thus building up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reference counts. After such an interval is over, the reference count may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misleading and not reflect the probability that the block will soon be referenced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again. Thus, the effect of locality may actually cause the LFU algorithm to make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poor replacement choices.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overcome this difficulty with LFU, a technique known as frequency-based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replacement is proposed in [ROBI90]. For clarity, let us first consider a simplified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version, illustrated in Figure 11.9a . The blocks are logically organized in a stack,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LRU algorithm. A certain portion of the top part of the stack is designated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new section. When there is a cache hit, the referenced block is moved to the top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stack. If the block was already in the new section, its reference count is not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incremented; otherwise it is incremented by 1. Given a sufficiently large new section,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results in the reference counts for blocks that are repeatedly re-referenced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a short interval remaining unchanged. On a miss, the block with the smallest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 count that is not in the new section is chosen for replacement; the least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recently used such block is chosen in the event of a tie.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authors report that this strategy achieved only slight improvement over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LRU. The problem is the following: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On a cache miss, a new block is brought into the new section, with a count of 1.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The count remains at 1 as long as the block remains in the new section.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Eventually the block ages out of the new section, with its count still at 1.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If the block is not now re-referenced fairly quickly, it is very likely to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replaced because it necessarily has the smallest reference count of those blocks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not in the new section. In other words, there does not seem to be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sufficiently long interval for blocks aging out of the new section to build up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 reference counts even if they were relatively frequently referenced.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further refinement addresses this problem: Divide the stack into three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sections: new, middle, and old ( Figure 11.9b ). As before, reference counts are not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incremented on blocks in the new section. However, only blocks in the old section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eligible for replacement. Assuming a sufficiently large middle section, this allows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relatively frequently referenced blocks a chance to build up their reference counts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becoming eligible for replacement. Simulation studies by the authors indicate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this refined policy is significantly better than simple LRU or LFU.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Regardless of the particular replacement strategy, the replacement can take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 on demand or preplanned. In the former case, a sector is replaced only when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slot is needed. In the latter case, a number of slots are released at a time.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 for this latter approach is related to the need to write back sectors. If a sector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brought into the cache and only read, then when it is replaced, it is not necessary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write it back out to the disk. However, if the sector has been updated, then it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necessary to write it back out before replacing it. In this latter case, it makes sense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cluster the writing and to order the writing to minimize seek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16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same performance considerations discussed in Appendix 1A apply here.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 of cache performance reduces itself to a question of whether a given miss ratio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achieved. This will depend on the locality behavior of the disk references,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replacement algorithm, and other design factors. Principally, however, the miss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ratio is a function of the size of the disk cache. Figure 11.10 summarizes results from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 studies using LRU, one for a UNIX system running on a VAX [OUST85]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one for IBM mainframe operating systems [SMIT85]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figures appear to show that LRU outperforms the frequency-based replacement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algorithm. However, when identical reference patterns using the same cache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 are compared, the frequency-based replacement algorithm is superior.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the exact sequence of reference patterns, plus related design issues such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 size, will have a profound influence on the performance achieved.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61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11.11 shows results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simulation studies of the frequency-based replacement algorithm. A comparison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two figures points out one of the risks of this sort of performance assessment.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figures appear to show that LRU outperforms the frequency-based replacement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algorithm. However, when identical reference patterns using the same cache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 are compared, the frequency-based replacement algorithm is superior. Thus,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exact sequence of reference patterns, plus related design issues such as block size,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have a profound influence on the performance achieved.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0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849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1966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289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E26CC-508A-44C9-8D87-813446E86C0B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6018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Without a buffer, the OS directly</a:t>
            </a:r>
            <a:r>
              <a:rPr lang="en-US" baseline="0" dirty="0"/>
              <a:t> accesses the device when it needs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3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simplest type of support that the operating system can provide is single buffering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Figure 11.5b ). When a user process issues an I/O request, the OS assigns a buffer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system portion of main memory to the operation.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case of line-at-a-time I/O, the buffer can be used to hold a single line.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user process is suspended during input, awaiting the arrival of the entire line.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output, the user process can place a line of output in the buffer and continue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processing. It need not be suspended unless it has a second line of output to send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the buffer is emptied from the first output operation. In the case of byte-at-a-time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I/O, the interaction between the OS and the user process follows the producer/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consumer model discussed in Chapter 5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7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5"/>
          <p:cNvGraphicFramePr>
            <a:graphicFrameLocks noChangeAspect="1"/>
          </p:cNvGraphicFramePr>
          <p:nvPr/>
        </p:nvGraphicFramePr>
        <p:xfrm>
          <a:off x="0" y="0"/>
          <a:ext cx="4416425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636" name="Image" r:id="rId3" imgW="3415873" imgH="4546032" progId="">
                  <p:embed/>
                </p:oleObj>
              </mc:Choice>
              <mc:Fallback>
                <p:oleObj name="Image" r:id="rId3" imgW="3415873" imgH="4546032" progId="">
                  <p:embed/>
                  <p:pic>
                    <p:nvPicPr>
                      <p:cNvPr id="4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0" y="0"/>
                        <a:ext cx="4416425" cy="58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68"/>
          <p:cNvSpPr>
            <a:spLocks/>
          </p:cNvSpPr>
          <p:nvPr/>
        </p:nvSpPr>
        <p:spPr bwMode="ltGray">
          <a:xfrm>
            <a:off x="2239963" y="-15875"/>
            <a:ext cx="6916737" cy="6873875"/>
          </a:xfrm>
          <a:custGeom>
            <a:avLst/>
            <a:gdLst>
              <a:gd name="T0" fmla="*/ 2147483647 w 4357"/>
              <a:gd name="T1" fmla="*/ 0 h 4330"/>
              <a:gd name="T2" fmla="*/ 2147483647 w 4357"/>
              <a:gd name="T3" fmla="*/ 2147483647 h 4330"/>
              <a:gd name="T4" fmla="*/ 2147483647 w 4357"/>
              <a:gd name="T5" fmla="*/ 2147483647 h 4330"/>
              <a:gd name="T6" fmla="*/ 2147483647 w 4357"/>
              <a:gd name="T7" fmla="*/ 2147483647 h 4330"/>
              <a:gd name="T8" fmla="*/ 2147483647 w 4357"/>
              <a:gd name="T9" fmla="*/ 2147483647 h 4330"/>
              <a:gd name="T10" fmla="*/ 2147483647 w 4357"/>
              <a:gd name="T11" fmla="*/ 2147483647 h 4330"/>
              <a:gd name="T12" fmla="*/ 0 w 4357"/>
              <a:gd name="T13" fmla="*/ 2147483647 h 4330"/>
              <a:gd name="T14" fmla="*/ 2147483647 w 4357"/>
              <a:gd name="T15" fmla="*/ 2147483647 h 4330"/>
              <a:gd name="T16" fmla="*/ 2147483647 w 4357"/>
              <a:gd name="T17" fmla="*/ 2147483647 h 4330"/>
              <a:gd name="T18" fmla="*/ 2147483647 w 4357"/>
              <a:gd name="T19" fmla="*/ 0 h 433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57" h="4330">
                <a:moveTo>
                  <a:pt x="189" y="0"/>
                </a:moveTo>
                <a:lnTo>
                  <a:pt x="561" y="181"/>
                </a:lnTo>
                <a:lnTo>
                  <a:pt x="943" y="489"/>
                </a:lnTo>
                <a:lnTo>
                  <a:pt x="1221" y="955"/>
                </a:lnTo>
                <a:lnTo>
                  <a:pt x="1413" y="1618"/>
                </a:lnTo>
                <a:lnTo>
                  <a:pt x="1290" y="2648"/>
                </a:lnTo>
                <a:lnTo>
                  <a:pt x="0" y="4330"/>
                </a:lnTo>
                <a:lnTo>
                  <a:pt x="4349" y="4330"/>
                </a:lnTo>
                <a:lnTo>
                  <a:pt x="4357" y="3"/>
                </a:lnTo>
                <a:lnTo>
                  <a:pt x="189" y="0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tx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gray">
          <a:xfrm>
            <a:off x="3059113" y="1196975"/>
            <a:ext cx="3822700" cy="6880225"/>
          </a:xfrm>
          <a:custGeom>
            <a:avLst/>
            <a:gdLst>
              <a:gd name="T0" fmla="*/ 858 w 2408"/>
              <a:gd name="T1" fmla="*/ 0 h 4334"/>
              <a:gd name="T2" fmla="*/ 1984 w 2408"/>
              <a:gd name="T3" fmla="*/ 2582 h 4334"/>
              <a:gd name="T4" fmla="*/ 0 w 2408"/>
              <a:gd name="T5" fmla="*/ 4326 h 4334"/>
              <a:gd name="T6" fmla="*/ 1208 w 2408"/>
              <a:gd name="T7" fmla="*/ 4334 h 4334"/>
              <a:gd name="T8" fmla="*/ 2272 w 2408"/>
              <a:gd name="T9" fmla="*/ 2566 h 4334"/>
              <a:gd name="T10" fmla="*/ 998 w 2408"/>
              <a:gd name="T11" fmla="*/ 2 h 4334"/>
              <a:gd name="T12" fmla="*/ 858 w 2408"/>
              <a:gd name="T13" fmla="*/ 0 h 4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8" h="4334">
                <a:moveTo>
                  <a:pt x="858" y="0"/>
                </a:moveTo>
                <a:cubicBezTo>
                  <a:pt x="2020" y="270"/>
                  <a:pt x="2408" y="1630"/>
                  <a:pt x="1984" y="2582"/>
                </a:cubicBezTo>
                <a:cubicBezTo>
                  <a:pt x="1560" y="3534"/>
                  <a:pt x="880" y="3975"/>
                  <a:pt x="0" y="4326"/>
                </a:cubicBezTo>
                <a:lnTo>
                  <a:pt x="1208" y="4334"/>
                </a:lnTo>
                <a:cubicBezTo>
                  <a:pt x="1520" y="4078"/>
                  <a:pt x="2144" y="3342"/>
                  <a:pt x="2272" y="2566"/>
                </a:cubicBezTo>
                <a:cubicBezTo>
                  <a:pt x="2400" y="1790"/>
                  <a:pt x="2278" y="418"/>
                  <a:pt x="998" y="2"/>
                </a:cubicBezTo>
                <a:lnTo>
                  <a:pt x="858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27451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66"/>
          <p:cNvSpPr>
            <a:spLocks/>
          </p:cNvSpPr>
          <p:nvPr/>
        </p:nvSpPr>
        <p:spPr bwMode="ltGray">
          <a:xfrm>
            <a:off x="0" y="4483100"/>
            <a:ext cx="4122738" cy="2368550"/>
          </a:xfrm>
          <a:custGeom>
            <a:avLst/>
            <a:gdLst>
              <a:gd name="T0" fmla="*/ 0 w 2597"/>
              <a:gd name="T1" fmla="*/ 489 h 1492"/>
              <a:gd name="T2" fmla="*/ 1328 w 2597"/>
              <a:gd name="T3" fmla="*/ 840 h 1492"/>
              <a:gd name="T4" fmla="*/ 2488 w 2597"/>
              <a:gd name="T5" fmla="*/ 0 h 1492"/>
              <a:gd name="T6" fmla="*/ 1712 w 2597"/>
              <a:gd name="T7" fmla="*/ 1124 h 1492"/>
              <a:gd name="T8" fmla="*/ 636 w 2597"/>
              <a:gd name="T9" fmla="*/ 1492 h 1492"/>
              <a:gd name="T10" fmla="*/ 1 w 2597"/>
              <a:gd name="T11" fmla="*/ 1492 h 1492"/>
              <a:gd name="T12" fmla="*/ 0 w 2597"/>
              <a:gd name="T13" fmla="*/ 489 h 1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97" h="1492">
                <a:moveTo>
                  <a:pt x="0" y="489"/>
                </a:moveTo>
                <a:cubicBezTo>
                  <a:pt x="247" y="671"/>
                  <a:pt x="632" y="920"/>
                  <a:pt x="1328" y="840"/>
                </a:cubicBezTo>
                <a:cubicBezTo>
                  <a:pt x="2024" y="760"/>
                  <a:pt x="2360" y="131"/>
                  <a:pt x="2488" y="0"/>
                </a:cubicBezTo>
                <a:cubicBezTo>
                  <a:pt x="2597" y="53"/>
                  <a:pt x="1792" y="1068"/>
                  <a:pt x="1712" y="1124"/>
                </a:cubicBezTo>
                <a:cubicBezTo>
                  <a:pt x="1632" y="1180"/>
                  <a:pt x="921" y="1431"/>
                  <a:pt x="636" y="1492"/>
                </a:cubicBezTo>
                <a:lnTo>
                  <a:pt x="1" y="1492"/>
                </a:lnTo>
                <a:lnTo>
                  <a:pt x="0" y="489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24314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67"/>
          <p:cNvSpPr>
            <a:spLocks/>
          </p:cNvSpPr>
          <p:nvPr/>
        </p:nvSpPr>
        <p:spPr bwMode="gray">
          <a:xfrm>
            <a:off x="-12700" y="4149725"/>
            <a:ext cx="4152900" cy="2708275"/>
          </a:xfrm>
          <a:custGeom>
            <a:avLst/>
            <a:gdLst>
              <a:gd name="T0" fmla="*/ 0 w 2576"/>
              <a:gd name="T1" fmla="*/ 1688 h 1688"/>
              <a:gd name="T2" fmla="*/ 0 w 2576"/>
              <a:gd name="T3" fmla="*/ 1112 h 1688"/>
              <a:gd name="T4" fmla="*/ 2576 w 2576"/>
              <a:gd name="T5" fmla="*/ 0 h 1688"/>
              <a:gd name="T6" fmla="*/ 2135 w 2576"/>
              <a:gd name="T7" fmla="*/ 826 h 1688"/>
              <a:gd name="T8" fmla="*/ 635 w 2576"/>
              <a:gd name="T9" fmla="*/ 1688 h 1688"/>
              <a:gd name="T10" fmla="*/ 0 w 2576"/>
              <a:gd name="T11" fmla="*/ 1688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76" h="1688">
                <a:moveTo>
                  <a:pt x="0" y="1688"/>
                </a:moveTo>
                <a:lnTo>
                  <a:pt x="0" y="1112"/>
                </a:lnTo>
                <a:cubicBezTo>
                  <a:pt x="1960" y="1464"/>
                  <a:pt x="2419" y="304"/>
                  <a:pt x="2576" y="0"/>
                </a:cubicBezTo>
                <a:lnTo>
                  <a:pt x="2135" y="826"/>
                </a:lnTo>
                <a:cubicBezTo>
                  <a:pt x="1618" y="1315"/>
                  <a:pt x="1286" y="1456"/>
                  <a:pt x="635" y="1688"/>
                </a:cubicBezTo>
                <a:lnTo>
                  <a:pt x="0" y="168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Rectangle 69"/>
          <p:cNvSpPr>
            <a:spLocks noChangeArrowheads="1"/>
          </p:cNvSpPr>
          <p:nvPr/>
        </p:nvSpPr>
        <p:spPr bwMode="gray">
          <a:xfrm>
            <a:off x="4284663" y="3933825"/>
            <a:ext cx="4875212" cy="4318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Line 75"/>
          <p:cNvSpPr>
            <a:spLocks noChangeShapeType="1"/>
          </p:cNvSpPr>
          <p:nvPr/>
        </p:nvSpPr>
        <p:spPr bwMode="white">
          <a:xfrm>
            <a:off x="4297363" y="3937000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Line 70"/>
          <p:cNvSpPr>
            <a:spLocks noChangeShapeType="1"/>
          </p:cNvSpPr>
          <p:nvPr/>
        </p:nvSpPr>
        <p:spPr bwMode="white">
          <a:xfrm>
            <a:off x="4284663" y="4365625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2988" y="6165850"/>
            <a:ext cx="603250" cy="60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025" y="6237288"/>
            <a:ext cx="2152650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24400" y="3048000"/>
            <a:ext cx="4114800" cy="762000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4400" b="0" i="1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724400" y="3886200"/>
            <a:ext cx="426720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14" name="Rectangle 7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4313"/>
            <a:ext cx="2133600" cy="1571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1400" b="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8ACB9DC1-B911-496C-94E7-188C2C6690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ectangle 7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0025"/>
            <a:ext cx="2895600" cy="1714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Rectangle 7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5738"/>
            <a:ext cx="2133600" cy="18573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516C844-2615-4EF6-B5F3-9A3A9013EF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9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85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D6CCD-8334-4807-B459-67910A6BA03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08A95-EA33-4EA8-A631-D18276ACA7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4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87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943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9436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847B4-1050-47DC-A78F-FFE141B3CB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86639-83E4-4DB0-A8FC-26DD58E378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761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90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1628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8C05F-13F5-42F9-B889-E0C62AE4EF35}" type="slidenum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kumimoji="0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E5F09-F224-4086-BECD-394C9304B620}" type="datetimeFigureOut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106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44CF1-62C2-4106-8C06-0F26830595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操作系统系统原理</a:t>
            </a:r>
          </a:p>
        </p:txBody>
      </p:sp>
      <p:sp>
        <p:nvSpPr>
          <p:cNvPr id="6" name="页脚占位符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196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E5F09-F224-4086-BECD-394C9304B620}" type="datetimeFigureOut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8C05F-13F5-42F9-B889-E0C62AE4EF35}" type="slidenum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kumimoji="0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98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323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5"/>
          <p:cNvGraphicFramePr>
            <a:graphicFrameLocks noChangeAspect="1"/>
          </p:cNvGraphicFramePr>
          <p:nvPr/>
        </p:nvGraphicFramePr>
        <p:xfrm>
          <a:off x="0" y="0"/>
          <a:ext cx="4416425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948" name="Image" r:id="rId3" imgW="3415873" imgH="4546032" progId="">
                  <p:embed/>
                </p:oleObj>
              </mc:Choice>
              <mc:Fallback>
                <p:oleObj name="Image" r:id="rId3" imgW="3415873" imgH="4546032" progId="">
                  <p:embed/>
                  <p:pic>
                    <p:nvPicPr>
                      <p:cNvPr id="4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0" y="0"/>
                        <a:ext cx="4416425" cy="58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68"/>
          <p:cNvSpPr>
            <a:spLocks/>
          </p:cNvSpPr>
          <p:nvPr/>
        </p:nvSpPr>
        <p:spPr bwMode="ltGray">
          <a:xfrm>
            <a:off x="2239963" y="-15875"/>
            <a:ext cx="6916737" cy="6873875"/>
          </a:xfrm>
          <a:custGeom>
            <a:avLst/>
            <a:gdLst>
              <a:gd name="T0" fmla="*/ 2147483647 w 4357"/>
              <a:gd name="T1" fmla="*/ 0 h 4330"/>
              <a:gd name="T2" fmla="*/ 2147483647 w 4357"/>
              <a:gd name="T3" fmla="*/ 2147483647 h 4330"/>
              <a:gd name="T4" fmla="*/ 2147483647 w 4357"/>
              <a:gd name="T5" fmla="*/ 2147483647 h 4330"/>
              <a:gd name="T6" fmla="*/ 2147483647 w 4357"/>
              <a:gd name="T7" fmla="*/ 2147483647 h 4330"/>
              <a:gd name="T8" fmla="*/ 2147483647 w 4357"/>
              <a:gd name="T9" fmla="*/ 2147483647 h 4330"/>
              <a:gd name="T10" fmla="*/ 2147483647 w 4357"/>
              <a:gd name="T11" fmla="*/ 2147483647 h 4330"/>
              <a:gd name="T12" fmla="*/ 0 w 4357"/>
              <a:gd name="T13" fmla="*/ 2147483647 h 4330"/>
              <a:gd name="T14" fmla="*/ 2147483647 w 4357"/>
              <a:gd name="T15" fmla="*/ 2147483647 h 4330"/>
              <a:gd name="T16" fmla="*/ 2147483647 w 4357"/>
              <a:gd name="T17" fmla="*/ 2147483647 h 4330"/>
              <a:gd name="T18" fmla="*/ 2147483647 w 4357"/>
              <a:gd name="T19" fmla="*/ 0 h 433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57" h="4330">
                <a:moveTo>
                  <a:pt x="189" y="0"/>
                </a:moveTo>
                <a:lnTo>
                  <a:pt x="561" y="181"/>
                </a:lnTo>
                <a:lnTo>
                  <a:pt x="943" y="489"/>
                </a:lnTo>
                <a:lnTo>
                  <a:pt x="1221" y="955"/>
                </a:lnTo>
                <a:lnTo>
                  <a:pt x="1413" y="1618"/>
                </a:lnTo>
                <a:lnTo>
                  <a:pt x="1290" y="2648"/>
                </a:lnTo>
                <a:lnTo>
                  <a:pt x="0" y="4330"/>
                </a:lnTo>
                <a:lnTo>
                  <a:pt x="4349" y="4330"/>
                </a:lnTo>
                <a:lnTo>
                  <a:pt x="4357" y="3"/>
                </a:lnTo>
                <a:lnTo>
                  <a:pt x="189" y="0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tx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gray">
          <a:xfrm>
            <a:off x="3059113" y="1196975"/>
            <a:ext cx="3822700" cy="6880225"/>
          </a:xfrm>
          <a:custGeom>
            <a:avLst/>
            <a:gdLst>
              <a:gd name="T0" fmla="*/ 858 w 2408"/>
              <a:gd name="T1" fmla="*/ 0 h 4334"/>
              <a:gd name="T2" fmla="*/ 1984 w 2408"/>
              <a:gd name="T3" fmla="*/ 2582 h 4334"/>
              <a:gd name="T4" fmla="*/ 0 w 2408"/>
              <a:gd name="T5" fmla="*/ 4326 h 4334"/>
              <a:gd name="T6" fmla="*/ 1208 w 2408"/>
              <a:gd name="T7" fmla="*/ 4334 h 4334"/>
              <a:gd name="T8" fmla="*/ 2272 w 2408"/>
              <a:gd name="T9" fmla="*/ 2566 h 4334"/>
              <a:gd name="T10" fmla="*/ 998 w 2408"/>
              <a:gd name="T11" fmla="*/ 2 h 4334"/>
              <a:gd name="T12" fmla="*/ 858 w 2408"/>
              <a:gd name="T13" fmla="*/ 0 h 4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8" h="4334">
                <a:moveTo>
                  <a:pt x="858" y="0"/>
                </a:moveTo>
                <a:cubicBezTo>
                  <a:pt x="2020" y="270"/>
                  <a:pt x="2408" y="1630"/>
                  <a:pt x="1984" y="2582"/>
                </a:cubicBezTo>
                <a:cubicBezTo>
                  <a:pt x="1560" y="3534"/>
                  <a:pt x="880" y="3975"/>
                  <a:pt x="0" y="4326"/>
                </a:cubicBezTo>
                <a:lnTo>
                  <a:pt x="1208" y="4334"/>
                </a:lnTo>
                <a:cubicBezTo>
                  <a:pt x="1520" y="4078"/>
                  <a:pt x="2144" y="3342"/>
                  <a:pt x="2272" y="2566"/>
                </a:cubicBezTo>
                <a:cubicBezTo>
                  <a:pt x="2400" y="1790"/>
                  <a:pt x="2278" y="418"/>
                  <a:pt x="998" y="2"/>
                </a:cubicBezTo>
                <a:lnTo>
                  <a:pt x="858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27451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66"/>
          <p:cNvSpPr>
            <a:spLocks/>
          </p:cNvSpPr>
          <p:nvPr/>
        </p:nvSpPr>
        <p:spPr bwMode="ltGray">
          <a:xfrm>
            <a:off x="0" y="4483100"/>
            <a:ext cx="4122738" cy="2368550"/>
          </a:xfrm>
          <a:custGeom>
            <a:avLst/>
            <a:gdLst>
              <a:gd name="T0" fmla="*/ 0 w 2597"/>
              <a:gd name="T1" fmla="*/ 489 h 1492"/>
              <a:gd name="T2" fmla="*/ 1328 w 2597"/>
              <a:gd name="T3" fmla="*/ 840 h 1492"/>
              <a:gd name="T4" fmla="*/ 2488 w 2597"/>
              <a:gd name="T5" fmla="*/ 0 h 1492"/>
              <a:gd name="T6" fmla="*/ 1712 w 2597"/>
              <a:gd name="T7" fmla="*/ 1124 h 1492"/>
              <a:gd name="T8" fmla="*/ 636 w 2597"/>
              <a:gd name="T9" fmla="*/ 1492 h 1492"/>
              <a:gd name="T10" fmla="*/ 1 w 2597"/>
              <a:gd name="T11" fmla="*/ 1492 h 1492"/>
              <a:gd name="T12" fmla="*/ 0 w 2597"/>
              <a:gd name="T13" fmla="*/ 489 h 1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97" h="1492">
                <a:moveTo>
                  <a:pt x="0" y="489"/>
                </a:moveTo>
                <a:cubicBezTo>
                  <a:pt x="247" y="671"/>
                  <a:pt x="632" y="920"/>
                  <a:pt x="1328" y="840"/>
                </a:cubicBezTo>
                <a:cubicBezTo>
                  <a:pt x="2024" y="760"/>
                  <a:pt x="2360" y="131"/>
                  <a:pt x="2488" y="0"/>
                </a:cubicBezTo>
                <a:cubicBezTo>
                  <a:pt x="2597" y="53"/>
                  <a:pt x="1792" y="1068"/>
                  <a:pt x="1712" y="1124"/>
                </a:cubicBezTo>
                <a:cubicBezTo>
                  <a:pt x="1632" y="1180"/>
                  <a:pt x="921" y="1431"/>
                  <a:pt x="636" y="1492"/>
                </a:cubicBezTo>
                <a:lnTo>
                  <a:pt x="1" y="1492"/>
                </a:lnTo>
                <a:lnTo>
                  <a:pt x="0" y="489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24314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67"/>
          <p:cNvSpPr>
            <a:spLocks/>
          </p:cNvSpPr>
          <p:nvPr/>
        </p:nvSpPr>
        <p:spPr bwMode="gray">
          <a:xfrm>
            <a:off x="-12700" y="4149725"/>
            <a:ext cx="4152900" cy="2708275"/>
          </a:xfrm>
          <a:custGeom>
            <a:avLst/>
            <a:gdLst>
              <a:gd name="T0" fmla="*/ 0 w 2576"/>
              <a:gd name="T1" fmla="*/ 1688 h 1688"/>
              <a:gd name="T2" fmla="*/ 0 w 2576"/>
              <a:gd name="T3" fmla="*/ 1112 h 1688"/>
              <a:gd name="T4" fmla="*/ 2576 w 2576"/>
              <a:gd name="T5" fmla="*/ 0 h 1688"/>
              <a:gd name="T6" fmla="*/ 2135 w 2576"/>
              <a:gd name="T7" fmla="*/ 826 h 1688"/>
              <a:gd name="T8" fmla="*/ 635 w 2576"/>
              <a:gd name="T9" fmla="*/ 1688 h 1688"/>
              <a:gd name="T10" fmla="*/ 0 w 2576"/>
              <a:gd name="T11" fmla="*/ 1688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76" h="1688">
                <a:moveTo>
                  <a:pt x="0" y="1688"/>
                </a:moveTo>
                <a:lnTo>
                  <a:pt x="0" y="1112"/>
                </a:lnTo>
                <a:cubicBezTo>
                  <a:pt x="1960" y="1464"/>
                  <a:pt x="2419" y="304"/>
                  <a:pt x="2576" y="0"/>
                </a:cubicBezTo>
                <a:lnTo>
                  <a:pt x="2135" y="826"/>
                </a:lnTo>
                <a:cubicBezTo>
                  <a:pt x="1618" y="1315"/>
                  <a:pt x="1286" y="1456"/>
                  <a:pt x="635" y="1688"/>
                </a:cubicBezTo>
                <a:lnTo>
                  <a:pt x="0" y="168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Rectangle 69"/>
          <p:cNvSpPr>
            <a:spLocks noChangeArrowheads="1"/>
          </p:cNvSpPr>
          <p:nvPr/>
        </p:nvSpPr>
        <p:spPr bwMode="gray">
          <a:xfrm>
            <a:off x="4284663" y="3933825"/>
            <a:ext cx="4875212" cy="4318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Line 75"/>
          <p:cNvSpPr>
            <a:spLocks noChangeShapeType="1"/>
          </p:cNvSpPr>
          <p:nvPr/>
        </p:nvSpPr>
        <p:spPr bwMode="white">
          <a:xfrm>
            <a:off x="4297363" y="3937000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Line 70"/>
          <p:cNvSpPr>
            <a:spLocks noChangeShapeType="1"/>
          </p:cNvSpPr>
          <p:nvPr/>
        </p:nvSpPr>
        <p:spPr bwMode="white">
          <a:xfrm>
            <a:off x="4284663" y="4365625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2988" y="6165850"/>
            <a:ext cx="603250" cy="60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025" y="6237288"/>
            <a:ext cx="2152650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24400" y="3048000"/>
            <a:ext cx="4114800" cy="762000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4400" b="0" i="1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724400" y="3886200"/>
            <a:ext cx="426720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14" name="Rectangle 7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4313"/>
            <a:ext cx="2133600" cy="1571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1400" b="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86905619-E0D3-4471-9E20-9952C426228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ectangle 7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0025"/>
            <a:ext cx="2895600" cy="1714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Rectangle 7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5738"/>
            <a:ext cx="2133600" cy="18573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2DDA253E-16B1-480D-B8E0-7AF7EC39102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35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97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6188" y="6338888"/>
            <a:ext cx="15065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C25F2-A177-4B85-85F4-0A3742316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E358C-7DD5-4997-8005-189B9C0EECA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077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9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1CBDE-0BF4-4C58-84C4-A5B34D8EDA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656E0-2F93-4FC6-A4F0-1C3BFE7A650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9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2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53A1C-7DEB-4FC6-9C81-0664DB274F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DC373-B1DD-4CF8-964F-4FC9EFAB27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3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66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6188" y="6338888"/>
            <a:ext cx="15065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8C05F-13F5-42F9-B889-E0C62AE4EF35}" type="slidenum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kumimoji="0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E5F09-F224-4086-BECD-394C9304B620}" type="datetimeFigureOut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544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04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9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2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66EBD-9BB6-4C47-AF7E-A4B2D64ADB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日期占位符 8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79A39-1615-4C8A-A134-BBAB7626983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820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06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5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124B6-58F2-4619-92C4-E84A26D83A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0C6C7-ADB0-4F97-A60A-E6A921730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243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09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4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灯片编号占位符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8B809-EA05-4191-9EE5-C4F6EF0CF80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9E981-DA52-40EB-9F96-841C9A62B55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22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11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43303-5064-4345-BCDF-FC55296596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918D4-0EB8-4650-8EA1-2193D40A9CB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473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14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15EDE3-DDE3-4830-823A-26B987C460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9295F-83A1-4E81-BA1F-E637159E2CF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10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16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43F23-2672-416B-9C1F-EF792041CC7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728B1-0D70-4709-BFA6-270A8339AD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0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18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943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9436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0F1E6-2D8F-46F5-BF6B-F76811744B9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17BFB-033A-4BE8-AD5A-ED56E50BB10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78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21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1628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8DE04-5F5F-4153-8B2A-1496B8B8BF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CC8D5-5533-4F3A-8F96-E4190A9567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0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CC8D5-5533-4F3A-8F96-E4190A9567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8DE04-5F5F-4153-8B2A-1496B8B8BF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151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E358C-7DD5-4997-8005-189B9C0EECA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C25F2-A177-4B85-85F4-0A374231633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58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68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25206-A41B-42DD-B963-1F02E154A9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1DD62-DA67-4326-A9D3-C854A42AFC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67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3754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5"/>
          <p:cNvGraphicFramePr>
            <a:graphicFrameLocks noChangeAspect="1"/>
          </p:cNvGraphicFramePr>
          <p:nvPr/>
        </p:nvGraphicFramePr>
        <p:xfrm>
          <a:off x="0" y="0"/>
          <a:ext cx="4416425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60" name="Image" r:id="rId3" imgW="3415873" imgH="4546032" progId="">
                  <p:embed/>
                </p:oleObj>
              </mc:Choice>
              <mc:Fallback>
                <p:oleObj name="Image" r:id="rId3" imgW="3415873" imgH="4546032" progId="">
                  <p:embed/>
                  <p:pic>
                    <p:nvPicPr>
                      <p:cNvPr id="4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0" y="0"/>
                        <a:ext cx="4416425" cy="58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68"/>
          <p:cNvSpPr>
            <a:spLocks/>
          </p:cNvSpPr>
          <p:nvPr/>
        </p:nvSpPr>
        <p:spPr bwMode="ltGray">
          <a:xfrm>
            <a:off x="2239963" y="-15875"/>
            <a:ext cx="6916737" cy="6873875"/>
          </a:xfrm>
          <a:custGeom>
            <a:avLst/>
            <a:gdLst>
              <a:gd name="T0" fmla="*/ 2147483647 w 4357"/>
              <a:gd name="T1" fmla="*/ 0 h 4330"/>
              <a:gd name="T2" fmla="*/ 2147483647 w 4357"/>
              <a:gd name="T3" fmla="*/ 2147483647 h 4330"/>
              <a:gd name="T4" fmla="*/ 2147483647 w 4357"/>
              <a:gd name="T5" fmla="*/ 2147483647 h 4330"/>
              <a:gd name="T6" fmla="*/ 2147483647 w 4357"/>
              <a:gd name="T7" fmla="*/ 2147483647 h 4330"/>
              <a:gd name="T8" fmla="*/ 2147483647 w 4357"/>
              <a:gd name="T9" fmla="*/ 2147483647 h 4330"/>
              <a:gd name="T10" fmla="*/ 2147483647 w 4357"/>
              <a:gd name="T11" fmla="*/ 2147483647 h 4330"/>
              <a:gd name="T12" fmla="*/ 0 w 4357"/>
              <a:gd name="T13" fmla="*/ 2147483647 h 4330"/>
              <a:gd name="T14" fmla="*/ 2147483647 w 4357"/>
              <a:gd name="T15" fmla="*/ 2147483647 h 4330"/>
              <a:gd name="T16" fmla="*/ 2147483647 w 4357"/>
              <a:gd name="T17" fmla="*/ 2147483647 h 4330"/>
              <a:gd name="T18" fmla="*/ 2147483647 w 4357"/>
              <a:gd name="T19" fmla="*/ 0 h 433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57" h="4330">
                <a:moveTo>
                  <a:pt x="189" y="0"/>
                </a:moveTo>
                <a:lnTo>
                  <a:pt x="561" y="181"/>
                </a:lnTo>
                <a:lnTo>
                  <a:pt x="943" y="489"/>
                </a:lnTo>
                <a:lnTo>
                  <a:pt x="1221" y="955"/>
                </a:lnTo>
                <a:lnTo>
                  <a:pt x="1413" y="1618"/>
                </a:lnTo>
                <a:lnTo>
                  <a:pt x="1290" y="2648"/>
                </a:lnTo>
                <a:lnTo>
                  <a:pt x="0" y="4330"/>
                </a:lnTo>
                <a:lnTo>
                  <a:pt x="4349" y="4330"/>
                </a:lnTo>
                <a:lnTo>
                  <a:pt x="4357" y="3"/>
                </a:lnTo>
                <a:lnTo>
                  <a:pt x="189" y="0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tx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gray">
          <a:xfrm>
            <a:off x="3059113" y="1196975"/>
            <a:ext cx="3822700" cy="6880225"/>
          </a:xfrm>
          <a:custGeom>
            <a:avLst/>
            <a:gdLst>
              <a:gd name="T0" fmla="*/ 858 w 2408"/>
              <a:gd name="T1" fmla="*/ 0 h 4334"/>
              <a:gd name="T2" fmla="*/ 1984 w 2408"/>
              <a:gd name="T3" fmla="*/ 2582 h 4334"/>
              <a:gd name="T4" fmla="*/ 0 w 2408"/>
              <a:gd name="T5" fmla="*/ 4326 h 4334"/>
              <a:gd name="T6" fmla="*/ 1208 w 2408"/>
              <a:gd name="T7" fmla="*/ 4334 h 4334"/>
              <a:gd name="T8" fmla="*/ 2272 w 2408"/>
              <a:gd name="T9" fmla="*/ 2566 h 4334"/>
              <a:gd name="T10" fmla="*/ 998 w 2408"/>
              <a:gd name="T11" fmla="*/ 2 h 4334"/>
              <a:gd name="T12" fmla="*/ 858 w 2408"/>
              <a:gd name="T13" fmla="*/ 0 h 4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8" h="4334">
                <a:moveTo>
                  <a:pt x="858" y="0"/>
                </a:moveTo>
                <a:cubicBezTo>
                  <a:pt x="2020" y="270"/>
                  <a:pt x="2408" y="1630"/>
                  <a:pt x="1984" y="2582"/>
                </a:cubicBezTo>
                <a:cubicBezTo>
                  <a:pt x="1560" y="3534"/>
                  <a:pt x="880" y="3975"/>
                  <a:pt x="0" y="4326"/>
                </a:cubicBezTo>
                <a:lnTo>
                  <a:pt x="1208" y="4334"/>
                </a:lnTo>
                <a:cubicBezTo>
                  <a:pt x="1520" y="4078"/>
                  <a:pt x="2144" y="3342"/>
                  <a:pt x="2272" y="2566"/>
                </a:cubicBezTo>
                <a:cubicBezTo>
                  <a:pt x="2400" y="1790"/>
                  <a:pt x="2278" y="418"/>
                  <a:pt x="998" y="2"/>
                </a:cubicBezTo>
                <a:lnTo>
                  <a:pt x="858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27451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66"/>
          <p:cNvSpPr>
            <a:spLocks/>
          </p:cNvSpPr>
          <p:nvPr/>
        </p:nvSpPr>
        <p:spPr bwMode="ltGray">
          <a:xfrm>
            <a:off x="0" y="4483100"/>
            <a:ext cx="4122738" cy="2368550"/>
          </a:xfrm>
          <a:custGeom>
            <a:avLst/>
            <a:gdLst>
              <a:gd name="T0" fmla="*/ 0 w 2597"/>
              <a:gd name="T1" fmla="*/ 489 h 1492"/>
              <a:gd name="T2" fmla="*/ 1328 w 2597"/>
              <a:gd name="T3" fmla="*/ 840 h 1492"/>
              <a:gd name="T4" fmla="*/ 2488 w 2597"/>
              <a:gd name="T5" fmla="*/ 0 h 1492"/>
              <a:gd name="T6" fmla="*/ 1712 w 2597"/>
              <a:gd name="T7" fmla="*/ 1124 h 1492"/>
              <a:gd name="T8" fmla="*/ 636 w 2597"/>
              <a:gd name="T9" fmla="*/ 1492 h 1492"/>
              <a:gd name="T10" fmla="*/ 1 w 2597"/>
              <a:gd name="T11" fmla="*/ 1492 h 1492"/>
              <a:gd name="T12" fmla="*/ 0 w 2597"/>
              <a:gd name="T13" fmla="*/ 489 h 1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97" h="1492">
                <a:moveTo>
                  <a:pt x="0" y="489"/>
                </a:moveTo>
                <a:cubicBezTo>
                  <a:pt x="247" y="671"/>
                  <a:pt x="632" y="920"/>
                  <a:pt x="1328" y="840"/>
                </a:cubicBezTo>
                <a:cubicBezTo>
                  <a:pt x="2024" y="760"/>
                  <a:pt x="2360" y="131"/>
                  <a:pt x="2488" y="0"/>
                </a:cubicBezTo>
                <a:cubicBezTo>
                  <a:pt x="2597" y="53"/>
                  <a:pt x="1792" y="1068"/>
                  <a:pt x="1712" y="1124"/>
                </a:cubicBezTo>
                <a:cubicBezTo>
                  <a:pt x="1632" y="1180"/>
                  <a:pt x="921" y="1431"/>
                  <a:pt x="636" y="1492"/>
                </a:cubicBezTo>
                <a:lnTo>
                  <a:pt x="1" y="1492"/>
                </a:lnTo>
                <a:lnTo>
                  <a:pt x="0" y="489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24314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67"/>
          <p:cNvSpPr>
            <a:spLocks/>
          </p:cNvSpPr>
          <p:nvPr/>
        </p:nvSpPr>
        <p:spPr bwMode="gray">
          <a:xfrm>
            <a:off x="-12700" y="4149725"/>
            <a:ext cx="4152900" cy="2708275"/>
          </a:xfrm>
          <a:custGeom>
            <a:avLst/>
            <a:gdLst>
              <a:gd name="T0" fmla="*/ 0 w 2576"/>
              <a:gd name="T1" fmla="*/ 1688 h 1688"/>
              <a:gd name="T2" fmla="*/ 0 w 2576"/>
              <a:gd name="T3" fmla="*/ 1112 h 1688"/>
              <a:gd name="T4" fmla="*/ 2576 w 2576"/>
              <a:gd name="T5" fmla="*/ 0 h 1688"/>
              <a:gd name="T6" fmla="*/ 2135 w 2576"/>
              <a:gd name="T7" fmla="*/ 826 h 1688"/>
              <a:gd name="T8" fmla="*/ 635 w 2576"/>
              <a:gd name="T9" fmla="*/ 1688 h 1688"/>
              <a:gd name="T10" fmla="*/ 0 w 2576"/>
              <a:gd name="T11" fmla="*/ 1688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76" h="1688">
                <a:moveTo>
                  <a:pt x="0" y="1688"/>
                </a:moveTo>
                <a:lnTo>
                  <a:pt x="0" y="1112"/>
                </a:lnTo>
                <a:cubicBezTo>
                  <a:pt x="1960" y="1464"/>
                  <a:pt x="2419" y="304"/>
                  <a:pt x="2576" y="0"/>
                </a:cubicBezTo>
                <a:lnTo>
                  <a:pt x="2135" y="826"/>
                </a:lnTo>
                <a:cubicBezTo>
                  <a:pt x="1618" y="1315"/>
                  <a:pt x="1286" y="1456"/>
                  <a:pt x="635" y="1688"/>
                </a:cubicBezTo>
                <a:lnTo>
                  <a:pt x="0" y="168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Rectangle 69"/>
          <p:cNvSpPr>
            <a:spLocks noChangeArrowheads="1"/>
          </p:cNvSpPr>
          <p:nvPr/>
        </p:nvSpPr>
        <p:spPr bwMode="gray">
          <a:xfrm>
            <a:off x="4284663" y="3933825"/>
            <a:ext cx="4875212" cy="4318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Line 75"/>
          <p:cNvSpPr>
            <a:spLocks noChangeShapeType="1"/>
          </p:cNvSpPr>
          <p:nvPr/>
        </p:nvSpPr>
        <p:spPr bwMode="white">
          <a:xfrm>
            <a:off x="4297363" y="3937000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Line 70"/>
          <p:cNvSpPr>
            <a:spLocks noChangeShapeType="1"/>
          </p:cNvSpPr>
          <p:nvPr/>
        </p:nvSpPr>
        <p:spPr bwMode="white">
          <a:xfrm>
            <a:off x="4284663" y="4365625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2988" y="6165850"/>
            <a:ext cx="603250" cy="60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025" y="6237288"/>
            <a:ext cx="2152650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24400" y="3048000"/>
            <a:ext cx="4114800" cy="762000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4400" b="0" i="1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724400" y="3886200"/>
            <a:ext cx="426720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14" name="Rectangle 7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4313"/>
            <a:ext cx="2133600" cy="1571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1400" b="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86905619-E0D3-4471-9E20-9952C426228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ectangle 7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0025"/>
            <a:ext cx="2895600" cy="1714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Rectangle 7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5738"/>
            <a:ext cx="2133600" cy="18573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2DDA253E-16B1-480D-B8E0-7AF7EC39102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18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28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6188" y="6338888"/>
            <a:ext cx="15065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C25F2-A177-4B85-85F4-0A3742316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E358C-7DD5-4997-8005-189B9C0EECA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9857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30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1CBDE-0BF4-4C58-84C4-A5B34D8EDA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656E0-2F93-4FC6-A4F0-1C3BFE7A650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8548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33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53A1C-7DEB-4FC6-9C81-0664DB274F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DC373-B1DD-4CF8-964F-4FC9EFAB27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2520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835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9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2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66EBD-9BB6-4C47-AF7E-A4B2D64ADB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日期占位符 8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79A39-1615-4C8A-A134-BBAB7626983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641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938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5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124B6-58F2-4619-92C4-E84A26D83A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0C6C7-ADB0-4F97-A60A-E6A921730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813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40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4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灯片编号占位符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8B809-EA05-4191-9EE5-C4F6EF0CF80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9E981-DA52-40EB-9F96-841C9A62B55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176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142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43303-5064-4345-BCDF-FC55296596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918D4-0EB8-4650-8EA1-2193D40A9CB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7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45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15EDE3-DDE3-4830-823A-26B987C460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9295F-83A1-4E81-BA1F-E637159E2CF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9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70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1E46B-14F8-4E99-B2C8-E9FA5F56DEE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07FFC-3B02-4A7C-97FE-6BDD378A59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924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7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43F23-2672-416B-9C1F-EF792041CC7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728B1-0D70-4709-BFA6-270A8339AD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6389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50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943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9436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0F1E6-2D8F-46F5-BF6B-F76811744B9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17BFB-033A-4BE8-AD5A-ED56E50BB10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717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52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1628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8DE04-5F5F-4153-8B2A-1496B8B8BF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CC8D5-5533-4F3A-8F96-E4190A9567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414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CC8D5-5533-4F3A-8F96-E4190A9567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8DE04-5F5F-4153-8B2A-1496B8B8BF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958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0642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5"/>
          <p:cNvGraphicFramePr>
            <a:graphicFrameLocks noChangeAspect="1"/>
          </p:cNvGraphicFramePr>
          <p:nvPr/>
        </p:nvGraphicFramePr>
        <p:xfrm>
          <a:off x="0" y="0"/>
          <a:ext cx="4416425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572" name="Image" r:id="rId3" imgW="3415873" imgH="4546032" progId="">
                  <p:embed/>
                </p:oleObj>
              </mc:Choice>
              <mc:Fallback>
                <p:oleObj name="Image" r:id="rId3" imgW="3415873" imgH="4546032" progId="">
                  <p:embed/>
                  <p:pic>
                    <p:nvPicPr>
                      <p:cNvPr id="4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0" y="0"/>
                        <a:ext cx="4416425" cy="58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68"/>
          <p:cNvSpPr>
            <a:spLocks/>
          </p:cNvSpPr>
          <p:nvPr/>
        </p:nvSpPr>
        <p:spPr bwMode="ltGray">
          <a:xfrm>
            <a:off x="2239963" y="-15875"/>
            <a:ext cx="6916737" cy="6873875"/>
          </a:xfrm>
          <a:custGeom>
            <a:avLst/>
            <a:gdLst>
              <a:gd name="T0" fmla="*/ 2147483647 w 4357"/>
              <a:gd name="T1" fmla="*/ 0 h 4330"/>
              <a:gd name="T2" fmla="*/ 2147483647 w 4357"/>
              <a:gd name="T3" fmla="*/ 2147483647 h 4330"/>
              <a:gd name="T4" fmla="*/ 2147483647 w 4357"/>
              <a:gd name="T5" fmla="*/ 2147483647 h 4330"/>
              <a:gd name="T6" fmla="*/ 2147483647 w 4357"/>
              <a:gd name="T7" fmla="*/ 2147483647 h 4330"/>
              <a:gd name="T8" fmla="*/ 2147483647 w 4357"/>
              <a:gd name="T9" fmla="*/ 2147483647 h 4330"/>
              <a:gd name="T10" fmla="*/ 2147483647 w 4357"/>
              <a:gd name="T11" fmla="*/ 2147483647 h 4330"/>
              <a:gd name="T12" fmla="*/ 0 w 4357"/>
              <a:gd name="T13" fmla="*/ 2147483647 h 4330"/>
              <a:gd name="T14" fmla="*/ 2147483647 w 4357"/>
              <a:gd name="T15" fmla="*/ 2147483647 h 4330"/>
              <a:gd name="T16" fmla="*/ 2147483647 w 4357"/>
              <a:gd name="T17" fmla="*/ 2147483647 h 4330"/>
              <a:gd name="T18" fmla="*/ 2147483647 w 4357"/>
              <a:gd name="T19" fmla="*/ 0 h 433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57" h="4330">
                <a:moveTo>
                  <a:pt x="189" y="0"/>
                </a:moveTo>
                <a:lnTo>
                  <a:pt x="561" y="181"/>
                </a:lnTo>
                <a:lnTo>
                  <a:pt x="943" y="489"/>
                </a:lnTo>
                <a:lnTo>
                  <a:pt x="1221" y="955"/>
                </a:lnTo>
                <a:lnTo>
                  <a:pt x="1413" y="1618"/>
                </a:lnTo>
                <a:lnTo>
                  <a:pt x="1290" y="2648"/>
                </a:lnTo>
                <a:lnTo>
                  <a:pt x="0" y="4330"/>
                </a:lnTo>
                <a:lnTo>
                  <a:pt x="4349" y="4330"/>
                </a:lnTo>
                <a:lnTo>
                  <a:pt x="4357" y="3"/>
                </a:lnTo>
                <a:lnTo>
                  <a:pt x="189" y="0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tx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gray">
          <a:xfrm>
            <a:off x="3059113" y="1196975"/>
            <a:ext cx="3822700" cy="6880225"/>
          </a:xfrm>
          <a:custGeom>
            <a:avLst/>
            <a:gdLst>
              <a:gd name="T0" fmla="*/ 858 w 2408"/>
              <a:gd name="T1" fmla="*/ 0 h 4334"/>
              <a:gd name="T2" fmla="*/ 1984 w 2408"/>
              <a:gd name="T3" fmla="*/ 2582 h 4334"/>
              <a:gd name="T4" fmla="*/ 0 w 2408"/>
              <a:gd name="T5" fmla="*/ 4326 h 4334"/>
              <a:gd name="T6" fmla="*/ 1208 w 2408"/>
              <a:gd name="T7" fmla="*/ 4334 h 4334"/>
              <a:gd name="T8" fmla="*/ 2272 w 2408"/>
              <a:gd name="T9" fmla="*/ 2566 h 4334"/>
              <a:gd name="T10" fmla="*/ 998 w 2408"/>
              <a:gd name="T11" fmla="*/ 2 h 4334"/>
              <a:gd name="T12" fmla="*/ 858 w 2408"/>
              <a:gd name="T13" fmla="*/ 0 h 4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8" h="4334">
                <a:moveTo>
                  <a:pt x="858" y="0"/>
                </a:moveTo>
                <a:cubicBezTo>
                  <a:pt x="2020" y="270"/>
                  <a:pt x="2408" y="1630"/>
                  <a:pt x="1984" y="2582"/>
                </a:cubicBezTo>
                <a:cubicBezTo>
                  <a:pt x="1560" y="3534"/>
                  <a:pt x="880" y="3975"/>
                  <a:pt x="0" y="4326"/>
                </a:cubicBezTo>
                <a:lnTo>
                  <a:pt x="1208" y="4334"/>
                </a:lnTo>
                <a:cubicBezTo>
                  <a:pt x="1520" y="4078"/>
                  <a:pt x="2144" y="3342"/>
                  <a:pt x="2272" y="2566"/>
                </a:cubicBezTo>
                <a:cubicBezTo>
                  <a:pt x="2400" y="1790"/>
                  <a:pt x="2278" y="418"/>
                  <a:pt x="998" y="2"/>
                </a:cubicBezTo>
                <a:lnTo>
                  <a:pt x="858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27451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66"/>
          <p:cNvSpPr>
            <a:spLocks/>
          </p:cNvSpPr>
          <p:nvPr/>
        </p:nvSpPr>
        <p:spPr bwMode="ltGray">
          <a:xfrm>
            <a:off x="0" y="4483100"/>
            <a:ext cx="4122738" cy="2368550"/>
          </a:xfrm>
          <a:custGeom>
            <a:avLst/>
            <a:gdLst>
              <a:gd name="T0" fmla="*/ 0 w 2597"/>
              <a:gd name="T1" fmla="*/ 489 h 1492"/>
              <a:gd name="T2" fmla="*/ 1328 w 2597"/>
              <a:gd name="T3" fmla="*/ 840 h 1492"/>
              <a:gd name="T4" fmla="*/ 2488 w 2597"/>
              <a:gd name="T5" fmla="*/ 0 h 1492"/>
              <a:gd name="T6" fmla="*/ 1712 w 2597"/>
              <a:gd name="T7" fmla="*/ 1124 h 1492"/>
              <a:gd name="T8" fmla="*/ 636 w 2597"/>
              <a:gd name="T9" fmla="*/ 1492 h 1492"/>
              <a:gd name="T10" fmla="*/ 1 w 2597"/>
              <a:gd name="T11" fmla="*/ 1492 h 1492"/>
              <a:gd name="T12" fmla="*/ 0 w 2597"/>
              <a:gd name="T13" fmla="*/ 489 h 1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97" h="1492">
                <a:moveTo>
                  <a:pt x="0" y="489"/>
                </a:moveTo>
                <a:cubicBezTo>
                  <a:pt x="247" y="671"/>
                  <a:pt x="632" y="920"/>
                  <a:pt x="1328" y="840"/>
                </a:cubicBezTo>
                <a:cubicBezTo>
                  <a:pt x="2024" y="760"/>
                  <a:pt x="2360" y="131"/>
                  <a:pt x="2488" y="0"/>
                </a:cubicBezTo>
                <a:cubicBezTo>
                  <a:pt x="2597" y="53"/>
                  <a:pt x="1792" y="1068"/>
                  <a:pt x="1712" y="1124"/>
                </a:cubicBezTo>
                <a:cubicBezTo>
                  <a:pt x="1632" y="1180"/>
                  <a:pt x="921" y="1431"/>
                  <a:pt x="636" y="1492"/>
                </a:cubicBezTo>
                <a:lnTo>
                  <a:pt x="1" y="1492"/>
                </a:lnTo>
                <a:lnTo>
                  <a:pt x="0" y="489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24314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67"/>
          <p:cNvSpPr>
            <a:spLocks/>
          </p:cNvSpPr>
          <p:nvPr/>
        </p:nvSpPr>
        <p:spPr bwMode="gray">
          <a:xfrm>
            <a:off x="-12700" y="4149725"/>
            <a:ext cx="4152900" cy="2708275"/>
          </a:xfrm>
          <a:custGeom>
            <a:avLst/>
            <a:gdLst>
              <a:gd name="T0" fmla="*/ 0 w 2576"/>
              <a:gd name="T1" fmla="*/ 1688 h 1688"/>
              <a:gd name="T2" fmla="*/ 0 w 2576"/>
              <a:gd name="T3" fmla="*/ 1112 h 1688"/>
              <a:gd name="T4" fmla="*/ 2576 w 2576"/>
              <a:gd name="T5" fmla="*/ 0 h 1688"/>
              <a:gd name="T6" fmla="*/ 2135 w 2576"/>
              <a:gd name="T7" fmla="*/ 826 h 1688"/>
              <a:gd name="T8" fmla="*/ 635 w 2576"/>
              <a:gd name="T9" fmla="*/ 1688 h 1688"/>
              <a:gd name="T10" fmla="*/ 0 w 2576"/>
              <a:gd name="T11" fmla="*/ 1688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76" h="1688">
                <a:moveTo>
                  <a:pt x="0" y="1688"/>
                </a:moveTo>
                <a:lnTo>
                  <a:pt x="0" y="1112"/>
                </a:lnTo>
                <a:cubicBezTo>
                  <a:pt x="1960" y="1464"/>
                  <a:pt x="2419" y="304"/>
                  <a:pt x="2576" y="0"/>
                </a:cubicBezTo>
                <a:lnTo>
                  <a:pt x="2135" y="826"/>
                </a:lnTo>
                <a:cubicBezTo>
                  <a:pt x="1618" y="1315"/>
                  <a:pt x="1286" y="1456"/>
                  <a:pt x="635" y="1688"/>
                </a:cubicBezTo>
                <a:lnTo>
                  <a:pt x="0" y="168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Rectangle 69"/>
          <p:cNvSpPr>
            <a:spLocks noChangeArrowheads="1"/>
          </p:cNvSpPr>
          <p:nvPr/>
        </p:nvSpPr>
        <p:spPr bwMode="gray">
          <a:xfrm>
            <a:off x="4284663" y="3933825"/>
            <a:ext cx="4875212" cy="4318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Line 75"/>
          <p:cNvSpPr>
            <a:spLocks noChangeShapeType="1"/>
          </p:cNvSpPr>
          <p:nvPr/>
        </p:nvSpPr>
        <p:spPr bwMode="white">
          <a:xfrm>
            <a:off x="4297363" y="3937000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Line 70"/>
          <p:cNvSpPr>
            <a:spLocks noChangeShapeType="1"/>
          </p:cNvSpPr>
          <p:nvPr/>
        </p:nvSpPr>
        <p:spPr bwMode="white">
          <a:xfrm>
            <a:off x="4284663" y="4365625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2988" y="6165850"/>
            <a:ext cx="603250" cy="60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025" y="6237288"/>
            <a:ext cx="2152650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24400" y="3048000"/>
            <a:ext cx="4114800" cy="762000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4400" b="0" i="1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724400" y="3886200"/>
            <a:ext cx="426720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14" name="Rectangle 7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4313"/>
            <a:ext cx="2133600" cy="1571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1400" b="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86905619-E0D3-4471-9E20-9952C426228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ectangle 7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0025"/>
            <a:ext cx="2895600" cy="1714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Rectangle 7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5738"/>
            <a:ext cx="2133600" cy="185737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2DDA253E-16B1-480D-B8E0-7AF7EC39102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82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59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6188" y="6338888"/>
            <a:ext cx="15065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C25F2-A177-4B85-85F4-0A3742316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E358C-7DD5-4997-8005-189B9C0EECA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8368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62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1CBDE-0BF4-4C58-84C4-A5B34D8EDA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656E0-2F93-4FC6-A4F0-1C3BFE7A650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994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64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53A1C-7DEB-4FC6-9C81-0664DB274F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DC373-B1DD-4CF8-964F-4FC9EFAB27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6039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166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9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2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66EBD-9BB6-4C47-AF7E-A4B2D64ADB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日期占位符 8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79A39-1615-4C8A-A134-BBAB7626983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64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73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9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2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BAEDF-7687-44B0-8433-8DDD5DF61B7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日期占位符 8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0FAA3-4C64-41CD-A038-6ECE7E078E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579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269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5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124B6-58F2-4619-92C4-E84A26D83A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0C6C7-ADB0-4F97-A60A-E6A921730B2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3552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1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4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灯片编号占位符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8B809-EA05-4191-9EE5-C4F6EF0CF80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9E981-DA52-40EB-9F96-841C9A62B55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425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4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43303-5064-4345-BCDF-FC55296596E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918D4-0EB8-4650-8EA1-2193D40A9CB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5661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6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15EDE3-DDE3-4830-823A-26B987C460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9295F-83A1-4E81-BA1F-E637159E2CF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873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8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43F23-2672-416B-9C1F-EF792041CC7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728B1-0D70-4709-BFA6-270A8339AD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82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1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943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9436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0F1E6-2D8F-46F5-BF6B-F76811744B9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17BFB-033A-4BE8-AD5A-ED56E50BB10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619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3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1628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8DE04-5F5F-4153-8B2A-1496B8B8BF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CC8D5-5533-4F3A-8F96-E4190A9567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738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CC8D5-5533-4F3A-8F96-E4190A9567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8DE04-5F5F-4153-8B2A-1496B8B8BF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911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E358C-7DD5-4997-8005-189B9C0EECA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C25F2-A177-4B85-85F4-0A374231633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1911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7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044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5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5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6C396-6159-4C55-9B55-3503F209560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67676-7439-42CE-BF34-B1F3CDEE5C1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800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6575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5"/>
          <p:cNvGraphicFramePr>
            <a:graphicFrameLocks noChangeAspect="1"/>
          </p:cNvGraphicFramePr>
          <p:nvPr/>
        </p:nvGraphicFramePr>
        <p:xfrm>
          <a:off x="0" y="0"/>
          <a:ext cx="4416425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554" name="Image" r:id="rId3" imgW="3415873" imgH="4546032" progId="">
                  <p:embed/>
                </p:oleObj>
              </mc:Choice>
              <mc:Fallback>
                <p:oleObj name="Image" r:id="rId3" imgW="3415873" imgH="4546032" progId="">
                  <p:embed/>
                  <p:pic>
                    <p:nvPicPr>
                      <p:cNvPr id="4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0" y="0"/>
                        <a:ext cx="4416425" cy="58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68"/>
          <p:cNvSpPr>
            <a:spLocks/>
          </p:cNvSpPr>
          <p:nvPr/>
        </p:nvSpPr>
        <p:spPr bwMode="ltGray">
          <a:xfrm>
            <a:off x="2239963" y="-15875"/>
            <a:ext cx="6916737" cy="6873875"/>
          </a:xfrm>
          <a:custGeom>
            <a:avLst/>
            <a:gdLst>
              <a:gd name="T0" fmla="*/ 2147483647 w 4357"/>
              <a:gd name="T1" fmla="*/ 0 h 4330"/>
              <a:gd name="T2" fmla="*/ 2147483647 w 4357"/>
              <a:gd name="T3" fmla="*/ 2147483647 h 4330"/>
              <a:gd name="T4" fmla="*/ 2147483647 w 4357"/>
              <a:gd name="T5" fmla="*/ 2147483647 h 4330"/>
              <a:gd name="T6" fmla="*/ 2147483647 w 4357"/>
              <a:gd name="T7" fmla="*/ 2147483647 h 4330"/>
              <a:gd name="T8" fmla="*/ 2147483647 w 4357"/>
              <a:gd name="T9" fmla="*/ 2147483647 h 4330"/>
              <a:gd name="T10" fmla="*/ 2147483647 w 4357"/>
              <a:gd name="T11" fmla="*/ 2147483647 h 4330"/>
              <a:gd name="T12" fmla="*/ 0 w 4357"/>
              <a:gd name="T13" fmla="*/ 2147483647 h 4330"/>
              <a:gd name="T14" fmla="*/ 2147483647 w 4357"/>
              <a:gd name="T15" fmla="*/ 2147483647 h 4330"/>
              <a:gd name="T16" fmla="*/ 2147483647 w 4357"/>
              <a:gd name="T17" fmla="*/ 2147483647 h 4330"/>
              <a:gd name="T18" fmla="*/ 2147483647 w 4357"/>
              <a:gd name="T19" fmla="*/ 0 h 433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57" h="4330">
                <a:moveTo>
                  <a:pt x="189" y="0"/>
                </a:moveTo>
                <a:lnTo>
                  <a:pt x="561" y="181"/>
                </a:lnTo>
                <a:lnTo>
                  <a:pt x="943" y="489"/>
                </a:lnTo>
                <a:lnTo>
                  <a:pt x="1221" y="955"/>
                </a:lnTo>
                <a:lnTo>
                  <a:pt x="1413" y="1618"/>
                </a:lnTo>
                <a:lnTo>
                  <a:pt x="1290" y="2648"/>
                </a:lnTo>
                <a:lnTo>
                  <a:pt x="0" y="4330"/>
                </a:lnTo>
                <a:lnTo>
                  <a:pt x="4349" y="4330"/>
                </a:lnTo>
                <a:lnTo>
                  <a:pt x="4357" y="3"/>
                </a:lnTo>
                <a:lnTo>
                  <a:pt x="189" y="0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tx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gray">
          <a:xfrm>
            <a:off x="3059113" y="1196975"/>
            <a:ext cx="3822700" cy="6880225"/>
          </a:xfrm>
          <a:custGeom>
            <a:avLst/>
            <a:gdLst>
              <a:gd name="T0" fmla="*/ 858 w 2408"/>
              <a:gd name="T1" fmla="*/ 0 h 4334"/>
              <a:gd name="T2" fmla="*/ 1984 w 2408"/>
              <a:gd name="T3" fmla="*/ 2582 h 4334"/>
              <a:gd name="T4" fmla="*/ 0 w 2408"/>
              <a:gd name="T5" fmla="*/ 4326 h 4334"/>
              <a:gd name="T6" fmla="*/ 1208 w 2408"/>
              <a:gd name="T7" fmla="*/ 4334 h 4334"/>
              <a:gd name="T8" fmla="*/ 2272 w 2408"/>
              <a:gd name="T9" fmla="*/ 2566 h 4334"/>
              <a:gd name="T10" fmla="*/ 998 w 2408"/>
              <a:gd name="T11" fmla="*/ 2 h 4334"/>
              <a:gd name="T12" fmla="*/ 858 w 2408"/>
              <a:gd name="T13" fmla="*/ 0 h 4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8" h="4334">
                <a:moveTo>
                  <a:pt x="858" y="0"/>
                </a:moveTo>
                <a:cubicBezTo>
                  <a:pt x="2020" y="270"/>
                  <a:pt x="2408" y="1630"/>
                  <a:pt x="1984" y="2582"/>
                </a:cubicBezTo>
                <a:cubicBezTo>
                  <a:pt x="1560" y="3534"/>
                  <a:pt x="880" y="3975"/>
                  <a:pt x="0" y="4326"/>
                </a:cubicBezTo>
                <a:lnTo>
                  <a:pt x="1208" y="4334"/>
                </a:lnTo>
                <a:cubicBezTo>
                  <a:pt x="1520" y="4078"/>
                  <a:pt x="2144" y="3342"/>
                  <a:pt x="2272" y="2566"/>
                </a:cubicBezTo>
                <a:cubicBezTo>
                  <a:pt x="2400" y="1790"/>
                  <a:pt x="2278" y="418"/>
                  <a:pt x="998" y="2"/>
                </a:cubicBezTo>
                <a:lnTo>
                  <a:pt x="858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27451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66"/>
          <p:cNvSpPr>
            <a:spLocks/>
          </p:cNvSpPr>
          <p:nvPr/>
        </p:nvSpPr>
        <p:spPr bwMode="ltGray">
          <a:xfrm>
            <a:off x="0" y="4483100"/>
            <a:ext cx="4122738" cy="2368550"/>
          </a:xfrm>
          <a:custGeom>
            <a:avLst/>
            <a:gdLst>
              <a:gd name="T0" fmla="*/ 0 w 2597"/>
              <a:gd name="T1" fmla="*/ 489 h 1492"/>
              <a:gd name="T2" fmla="*/ 1328 w 2597"/>
              <a:gd name="T3" fmla="*/ 840 h 1492"/>
              <a:gd name="T4" fmla="*/ 2488 w 2597"/>
              <a:gd name="T5" fmla="*/ 0 h 1492"/>
              <a:gd name="T6" fmla="*/ 1712 w 2597"/>
              <a:gd name="T7" fmla="*/ 1124 h 1492"/>
              <a:gd name="T8" fmla="*/ 636 w 2597"/>
              <a:gd name="T9" fmla="*/ 1492 h 1492"/>
              <a:gd name="T10" fmla="*/ 1 w 2597"/>
              <a:gd name="T11" fmla="*/ 1492 h 1492"/>
              <a:gd name="T12" fmla="*/ 0 w 2597"/>
              <a:gd name="T13" fmla="*/ 489 h 1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97" h="1492">
                <a:moveTo>
                  <a:pt x="0" y="489"/>
                </a:moveTo>
                <a:cubicBezTo>
                  <a:pt x="247" y="671"/>
                  <a:pt x="632" y="920"/>
                  <a:pt x="1328" y="840"/>
                </a:cubicBezTo>
                <a:cubicBezTo>
                  <a:pt x="2024" y="760"/>
                  <a:pt x="2360" y="131"/>
                  <a:pt x="2488" y="0"/>
                </a:cubicBezTo>
                <a:cubicBezTo>
                  <a:pt x="2597" y="53"/>
                  <a:pt x="1792" y="1068"/>
                  <a:pt x="1712" y="1124"/>
                </a:cubicBezTo>
                <a:cubicBezTo>
                  <a:pt x="1632" y="1180"/>
                  <a:pt x="921" y="1431"/>
                  <a:pt x="636" y="1492"/>
                </a:cubicBezTo>
                <a:lnTo>
                  <a:pt x="1" y="1492"/>
                </a:lnTo>
                <a:lnTo>
                  <a:pt x="0" y="489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shade val="24314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67"/>
          <p:cNvSpPr>
            <a:spLocks/>
          </p:cNvSpPr>
          <p:nvPr/>
        </p:nvSpPr>
        <p:spPr bwMode="gray">
          <a:xfrm>
            <a:off x="-12700" y="4149725"/>
            <a:ext cx="4152900" cy="2708275"/>
          </a:xfrm>
          <a:custGeom>
            <a:avLst/>
            <a:gdLst>
              <a:gd name="T0" fmla="*/ 0 w 2576"/>
              <a:gd name="T1" fmla="*/ 1688 h 1688"/>
              <a:gd name="T2" fmla="*/ 0 w 2576"/>
              <a:gd name="T3" fmla="*/ 1112 h 1688"/>
              <a:gd name="T4" fmla="*/ 2576 w 2576"/>
              <a:gd name="T5" fmla="*/ 0 h 1688"/>
              <a:gd name="T6" fmla="*/ 2135 w 2576"/>
              <a:gd name="T7" fmla="*/ 826 h 1688"/>
              <a:gd name="T8" fmla="*/ 635 w 2576"/>
              <a:gd name="T9" fmla="*/ 1688 h 1688"/>
              <a:gd name="T10" fmla="*/ 0 w 2576"/>
              <a:gd name="T11" fmla="*/ 1688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76" h="1688">
                <a:moveTo>
                  <a:pt x="0" y="1688"/>
                </a:moveTo>
                <a:lnTo>
                  <a:pt x="0" y="1112"/>
                </a:lnTo>
                <a:cubicBezTo>
                  <a:pt x="1960" y="1464"/>
                  <a:pt x="2419" y="304"/>
                  <a:pt x="2576" y="0"/>
                </a:cubicBezTo>
                <a:lnTo>
                  <a:pt x="2135" y="826"/>
                </a:lnTo>
                <a:cubicBezTo>
                  <a:pt x="1618" y="1315"/>
                  <a:pt x="1286" y="1456"/>
                  <a:pt x="635" y="1688"/>
                </a:cubicBezTo>
                <a:lnTo>
                  <a:pt x="0" y="168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Rectangle 69"/>
          <p:cNvSpPr>
            <a:spLocks noChangeArrowheads="1"/>
          </p:cNvSpPr>
          <p:nvPr/>
        </p:nvSpPr>
        <p:spPr bwMode="gray">
          <a:xfrm>
            <a:off x="4284663" y="3933825"/>
            <a:ext cx="4875212" cy="4318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" name="Line 75"/>
          <p:cNvSpPr>
            <a:spLocks noChangeShapeType="1"/>
          </p:cNvSpPr>
          <p:nvPr/>
        </p:nvSpPr>
        <p:spPr bwMode="white">
          <a:xfrm>
            <a:off x="4297363" y="3937000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Line 70"/>
          <p:cNvSpPr>
            <a:spLocks noChangeShapeType="1"/>
          </p:cNvSpPr>
          <p:nvPr/>
        </p:nvSpPr>
        <p:spPr bwMode="white">
          <a:xfrm>
            <a:off x="4284663" y="4365625"/>
            <a:ext cx="485933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2988" y="6165850"/>
            <a:ext cx="603250" cy="60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025" y="6237288"/>
            <a:ext cx="2152650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24400" y="3048000"/>
            <a:ext cx="4114800" cy="762000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4400" b="0" i="1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724400" y="3886200"/>
            <a:ext cx="426720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14" name="Rectangle 7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4313"/>
            <a:ext cx="2133600" cy="157162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defRPr sz="1400" b="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8ACB9DC1-B911-496C-94E7-188C2C6690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ectangle 7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0025"/>
            <a:ext cx="2895600" cy="17145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Rectangle 7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35738"/>
            <a:ext cx="2133600" cy="18573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516C844-2615-4EF6-B5F3-9A3A9013EF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362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57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6188" y="6338888"/>
            <a:ext cx="1506537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8C05F-13F5-42F9-B889-E0C62AE4EF35}" type="slidenum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kumimoji="0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E5F09-F224-4086-BECD-394C9304B620}" type="datetimeFigureOut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593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60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25206-A41B-42DD-B963-1F02E154A9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1DD62-DA67-4326-A9D3-C854A42AFC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7944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62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1E46B-14F8-4E99-B2C8-E9FA5F56DEE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07FFC-3B02-4A7C-97FE-6BDD378A59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1895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65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9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2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BAEDF-7687-44B0-8433-8DDD5DF61B7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日期占位符 8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0FAA3-4C64-41CD-A038-6ECE7E078E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236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7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5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8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6C396-6159-4C55-9B55-3503F209560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67676-7439-42CE-BF34-B1F3CDEE5C1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259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69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4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灯片编号占位符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8B809-EA05-4191-9EE5-C4F6EF0CF803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9E981-DA52-40EB-9F96-841C9A62B554}" type="datetimeFigureOut">
              <a:rPr lang="zh-CN" altLang="en-US" smtClean="0"/>
              <a:pPr>
                <a:defRPr/>
              </a:pPr>
              <a:t>2020/8/22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4071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722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B727-A0B0-48DD-9173-759BE69A65C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7A52C-3222-411D-8FCE-286A70C2B5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536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746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13580C-2663-476C-B9FB-DC9D75F80A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28267-EC12-494A-A502-DB4A3E340D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01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78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4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灯片编号占位符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8B809-EA05-4191-9EE5-C4F6EF0CF803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9E981-DA52-40EB-9F96-841C9A62B554}" type="datetimeFigureOut">
              <a:rPr lang="zh-CN" altLang="en-US" smtClean="0"/>
              <a:pPr>
                <a:defRPr/>
              </a:pPr>
              <a:t>2020/8/22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25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770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D6CCD-8334-4807-B459-67910A6BA03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08A95-EA33-4EA8-A631-D18276ACA7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9044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79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943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9436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847B4-1050-47DC-A78F-FFE141B3CB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86639-83E4-4DB0-A8FC-26DD58E378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732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81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6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1628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8C05F-13F5-42F9-B889-E0C62AE4EF35}" type="slidenum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kumimoji="0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日期占位符 5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E5F09-F224-4086-BECD-394C9304B620}" type="datetimeFigureOut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6017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44CF1-62C2-4106-8C06-0F26830595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操作系统系统原理</a:t>
            </a:r>
          </a:p>
        </p:txBody>
      </p:sp>
      <p:sp>
        <p:nvSpPr>
          <p:cNvPr id="6" name="页脚占位符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6010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>
            <a:lvl1pPr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E5F09-F224-4086-BECD-394C9304B620}" type="datetimeFigureOut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8C05F-13F5-42F9-B889-E0C62AE4EF35}" type="slidenum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kumimoji="0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4406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0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04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B727-A0B0-48DD-9173-759BE69A65C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7A52C-3222-411D-8FCE-286A70C2B5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43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28" name="Image" r:id="rId3" imgW="4101587" imgH="406063" progId="">
                  <p:embed/>
                </p:oleObj>
              </mc:Choice>
              <mc:Fallback>
                <p:oleObj name="Image" r:id="rId3" imgW="4101587" imgH="406063" progId="">
                  <p:embed/>
                  <p:pic>
                    <p:nvPicPr>
                      <p:cNvPr id="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1863" y="6005513"/>
            <a:ext cx="21082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13580C-2663-476C-B9FB-DC9D75F80A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28267-EC12-494A-A502-DB4A3E340D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8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oleObject" Target="../embeddings/oleObject14.bin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vmlDrawing" Target="../drawings/vmlDrawing14.v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oleObject" Target="../embeddings/oleObject27.bin"/><Relationship Id="rId2" Type="http://schemas.openxmlformats.org/officeDocument/2006/relationships/slideLayout" Target="../slideLayouts/slideLayout32.xml"/><Relationship Id="rId16" Type="http://schemas.openxmlformats.org/officeDocument/2006/relationships/vmlDrawing" Target="../drawings/vmlDrawing27.v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vmlDrawing" Target="../drawings/vmlDrawing40.vml"/><Relationship Id="rId3" Type="http://schemas.openxmlformats.org/officeDocument/2006/relationships/slideLayout" Target="../slideLayouts/slideLayout47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oleObject" Target="../embeddings/oleObject40.bin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oleObject" Target="../embeddings/oleObject53.bin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vmlDrawing" Target="../drawings/vmlDrawing53.vml"/><Relationship Id="rId2" Type="http://schemas.openxmlformats.org/officeDocument/2006/relationships/slideLayout" Target="../slideLayouts/slideLayout62.xml"/><Relationship Id="rId16" Type="http://schemas.openxmlformats.org/officeDocument/2006/relationships/theme" Target="../theme/theme5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27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28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612" name="Image" r:id="rId18" imgW="4101587" imgH="406063" progId="">
                  <p:embed/>
                </p:oleObj>
              </mc:Choice>
              <mc:Fallback>
                <p:oleObj name="Image" r:id="rId18" imgW="4101587" imgH="406063" progId="">
                  <p:embed/>
                  <p:pic>
                    <p:nvPicPr>
                      <p:cNvPr id="1028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EB592B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DDDDDD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95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86600" y="6629400"/>
            <a:ext cx="1981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14800" y="6705600"/>
            <a:ext cx="838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692AA2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fld id="{70F8C05F-13F5-42F9-B889-E0C62AE4EF35}" type="slidenum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kumimoji="0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838200" y="228600"/>
            <a:ext cx="716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53200"/>
            <a:ext cx="1676400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A1E5F09-F224-4086-BECD-394C9304B620}" type="datetimeFigureOut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6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77163" y="6597650"/>
            <a:ext cx="1258887" cy="219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6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27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28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924" name="Image" r:id="rId18" imgW="4101587" imgH="406063" progId="">
                  <p:embed/>
                </p:oleObj>
              </mc:Choice>
              <mc:Fallback>
                <p:oleObj name="Image" r:id="rId18" imgW="4101587" imgH="406063" progId="">
                  <p:embed/>
                  <p:pic>
                    <p:nvPicPr>
                      <p:cNvPr id="1028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EB592B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DDDDDD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95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86600" y="6629400"/>
            <a:ext cx="1981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14800" y="6705600"/>
            <a:ext cx="838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692AA2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fld id="{C968DE04-5F5F-4153-8B2A-1496B8B8BF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838200" y="228600"/>
            <a:ext cx="716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53200"/>
            <a:ext cx="1676400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8CCC8D5-5533-4F3A-8F96-E4190A9567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6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77163" y="6597650"/>
            <a:ext cx="1258887" cy="219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93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4000" r:id="rId14"/>
    <p:sldLayoutId id="2147484001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27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28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36" name="Image" r:id="rId17" imgW="4101587" imgH="406063" progId="">
                  <p:embed/>
                </p:oleObj>
              </mc:Choice>
              <mc:Fallback>
                <p:oleObj name="Image" r:id="rId17" imgW="4101587" imgH="406063" progId="">
                  <p:embed/>
                  <p:pic>
                    <p:nvPicPr>
                      <p:cNvPr id="1028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EB592B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DDDDDD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95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86600" y="6629400"/>
            <a:ext cx="1981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14800" y="6705600"/>
            <a:ext cx="838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692AA2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fld id="{70F8C05F-13F5-42F9-B889-E0C62AE4EF35}" type="slidenum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kumimoji="0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838200" y="228600"/>
            <a:ext cx="716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53200"/>
            <a:ext cx="1676400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A1E5F09-F224-4086-BECD-394C9304B620}" type="datetimeFigureOut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6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77163" y="6597650"/>
            <a:ext cx="1258887" cy="219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02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7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27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28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549" name="Image" r:id="rId19" imgW="4101587" imgH="406063" progId="">
                  <p:embed/>
                </p:oleObj>
              </mc:Choice>
              <mc:Fallback>
                <p:oleObj name="Image" r:id="rId19" imgW="4101587" imgH="406063" progId="">
                  <p:embed/>
                  <p:pic>
                    <p:nvPicPr>
                      <p:cNvPr id="1028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EB592B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DDDDDD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95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86600" y="6629400"/>
            <a:ext cx="1981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14800" y="6705600"/>
            <a:ext cx="838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692AA2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fld id="{C968DE04-5F5F-4153-8B2A-1496B8B8BF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838200" y="228600"/>
            <a:ext cx="716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53200"/>
            <a:ext cx="1676400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8CCC8D5-5533-4F3A-8F96-E4190A9567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6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77163" y="6597650"/>
            <a:ext cx="1258887" cy="219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68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3" r:id="rId14"/>
    <p:sldLayoutId id="2147484049" r:id="rId15"/>
    <p:sldLayoutId id="2147484065" r:id="rId1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7"/>
          <p:cNvSpPr>
            <a:spLocks/>
          </p:cNvSpPr>
          <p:nvPr/>
        </p:nvSpPr>
        <p:spPr bwMode="ltGray">
          <a:xfrm>
            <a:off x="-1588" y="6413500"/>
            <a:ext cx="4205288" cy="444500"/>
          </a:xfrm>
          <a:custGeom>
            <a:avLst/>
            <a:gdLst>
              <a:gd name="T0" fmla="*/ 2147483647 w 2649"/>
              <a:gd name="T1" fmla="*/ 2147483647 h 280"/>
              <a:gd name="T2" fmla="*/ 2147483647 w 2649"/>
              <a:gd name="T3" fmla="*/ 2147483647 h 280"/>
              <a:gd name="T4" fmla="*/ 2147483647 w 2649"/>
              <a:gd name="T5" fmla="*/ 0 h 280"/>
              <a:gd name="T6" fmla="*/ 0 w 2649"/>
              <a:gd name="T7" fmla="*/ 2147483647 h 280"/>
              <a:gd name="T8" fmla="*/ 2147483647 w 2649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9" h="280">
                <a:moveTo>
                  <a:pt x="2649" y="280"/>
                </a:moveTo>
                <a:cubicBezTo>
                  <a:pt x="2211" y="248"/>
                  <a:pt x="2061" y="246"/>
                  <a:pt x="1337" y="184"/>
                </a:cubicBezTo>
                <a:cubicBezTo>
                  <a:pt x="610" y="123"/>
                  <a:pt x="9" y="0"/>
                  <a:pt x="1" y="0"/>
                </a:cubicBezTo>
                <a:lnTo>
                  <a:pt x="0" y="279"/>
                </a:lnTo>
                <a:lnTo>
                  <a:pt x="2649" y="28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27" name="Freeform 68"/>
          <p:cNvSpPr>
            <a:spLocks/>
          </p:cNvSpPr>
          <p:nvPr/>
        </p:nvSpPr>
        <p:spPr bwMode="ltGray">
          <a:xfrm>
            <a:off x="4932363" y="6337300"/>
            <a:ext cx="4211637" cy="520700"/>
          </a:xfrm>
          <a:custGeom>
            <a:avLst/>
            <a:gdLst>
              <a:gd name="T0" fmla="*/ 0 w 2653"/>
              <a:gd name="T1" fmla="*/ 2147483647 h 328"/>
              <a:gd name="T2" fmla="*/ 2147483647 w 2653"/>
              <a:gd name="T3" fmla="*/ 2147483647 h 328"/>
              <a:gd name="T4" fmla="*/ 2147483647 w 2653"/>
              <a:gd name="T5" fmla="*/ 0 h 328"/>
              <a:gd name="T6" fmla="*/ 2147483647 w 2653"/>
              <a:gd name="T7" fmla="*/ 2147483647 h 328"/>
              <a:gd name="T8" fmla="*/ 0 w 2653"/>
              <a:gd name="T9" fmla="*/ 2147483647 h 3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3" h="328">
                <a:moveTo>
                  <a:pt x="0" y="328"/>
                </a:moveTo>
                <a:cubicBezTo>
                  <a:pt x="428" y="297"/>
                  <a:pt x="612" y="285"/>
                  <a:pt x="1321" y="224"/>
                </a:cubicBezTo>
                <a:cubicBezTo>
                  <a:pt x="2031" y="163"/>
                  <a:pt x="2595" y="29"/>
                  <a:pt x="2653" y="0"/>
                </a:cubicBezTo>
                <a:lnTo>
                  <a:pt x="2653" y="328"/>
                </a:lnTo>
                <a:lnTo>
                  <a:pt x="0" y="328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28" name="Object 69"/>
          <p:cNvGraphicFramePr>
            <a:graphicFrameLocks noChangeAspect="1"/>
          </p:cNvGraphicFramePr>
          <p:nvPr/>
        </p:nvGraphicFramePr>
        <p:xfrm>
          <a:off x="0" y="0"/>
          <a:ext cx="914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530" name="Image" r:id="rId18" imgW="4101587" imgH="406063" progId="">
                  <p:embed/>
                </p:oleObj>
              </mc:Choice>
              <mc:Fallback>
                <p:oleObj name="Image" r:id="rId18" imgW="4101587" imgH="406063" progId="">
                  <p:embed/>
                  <p:pic>
                    <p:nvPicPr>
                      <p:cNvPr id="1028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EB592B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DDDDDD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Freeform 70"/>
          <p:cNvSpPr>
            <a:spLocks/>
          </p:cNvSpPr>
          <p:nvPr/>
        </p:nvSpPr>
        <p:spPr bwMode="ltGray">
          <a:xfrm flipH="1">
            <a:off x="0" y="793750"/>
            <a:ext cx="3635375" cy="444500"/>
          </a:xfrm>
          <a:custGeom>
            <a:avLst/>
            <a:gdLst>
              <a:gd name="T0" fmla="*/ 0 w 2096"/>
              <a:gd name="T1" fmla="*/ 2147483647 h 280"/>
              <a:gd name="T2" fmla="*/ 2147483647 w 2096"/>
              <a:gd name="T3" fmla="*/ 2147483647 h 280"/>
              <a:gd name="T4" fmla="*/ 2147483647 w 2096"/>
              <a:gd name="T5" fmla="*/ 2147483647 h 280"/>
              <a:gd name="T6" fmla="*/ 2147483647 w 2096"/>
              <a:gd name="T7" fmla="*/ 0 h 280"/>
              <a:gd name="T8" fmla="*/ 0 w 2096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96" h="280">
                <a:moveTo>
                  <a:pt x="0" y="16"/>
                </a:moveTo>
                <a:cubicBezTo>
                  <a:pt x="352" y="48"/>
                  <a:pt x="418" y="43"/>
                  <a:pt x="1000" y="104"/>
                </a:cubicBezTo>
                <a:cubicBezTo>
                  <a:pt x="1584" y="165"/>
                  <a:pt x="2048" y="251"/>
                  <a:pt x="2096" y="280"/>
                </a:cubicBezTo>
                <a:lnTo>
                  <a:pt x="2096" y="0"/>
                </a:lnTo>
                <a:lnTo>
                  <a:pt x="0" y="16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95" name="Freeform 71"/>
          <p:cNvSpPr>
            <a:spLocks/>
          </p:cNvSpPr>
          <p:nvPr/>
        </p:nvSpPr>
        <p:spPr bwMode="ltGray">
          <a:xfrm>
            <a:off x="0" y="0"/>
            <a:ext cx="9144000" cy="812800"/>
          </a:xfrm>
          <a:custGeom>
            <a:avLst/>
            <a:gdLst>
              <a:gd name="T0" fmla="*/ 0 w 5760"/>
              <a:gd name="T1" fmla="*/ 512 h 512"/>
              <a:gd name="T2" fmla="*/ 5760 w 5760"/>
              <a:gd name="T3" fmla="*/ 512 h 512"/>
              <a:gd name="T4" fmla="*/ 5760 w 5760"/>
              <a:gd name="T5" fmla="*/ 0 h 512"/>
              <a:gd name="T6" fmla="*/ 2804 w 5760"/>
              <a:gd name="T7" fmla="*/ 134 h 512"/>
              <a:gd name="T8" fmla="*/ 0 w 5760"/>
              <a:gd name="T9" fmla="*/ 9 h 512"/>
              <a:gd name="T10" fmla="*/ 0 w 5760"/>
              <a:gd name="T11" fmla="*/ 51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512">
                <a:moveTo>
                  <a:pt x="0" y="512"/>
                </a:moveTo>
                <a:lnTo>
                  <a:pt x="5760" y="512"/>
                </a:lnTo>
                <a:lnTo>
                  <a:pt x="5760" y="0"/>
                </a:lnTo>
                <a:cubicBezTo>
                  <a:pt x="5554" y="37"/>
                  <a:pt x="3760" y="147"/>
                  <a:pt x="2804" y="134"/>
                </a:cubicBezTo>
                <a:cubicBezTo>
                  <a:pt x="1848" y="121"/>
                  <a:pt x="582" y="97"/>
                  <a:pt x="0" y="9"/>
                </a:cubicBezTo>
                <a:lnTo>
                  <a:pt x="0" y="512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86600" y="6629400"/>
            <a:ext cx="1981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14800" y="6705600"/>
            <a:ext cx="838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692AA2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fld id="{70F8C05F-13F5-42F9-B889-E0C62AE4EF35}" type="slidenum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kumimoji="0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838200" y="228600"/>
            <a:ext cx="7162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53200"/>
            <a:ext cx="1676400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A1E5F09-F224-4086-BECD-394C9304B620}" type="datetimeFigureOut">
              <a:rPr kumimoji="0"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2020/8/22</a:t>
            </a:fld>
            <a:endParaRPr kumimoji="0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6" name="Freeform 72"/>
          <p:cNvSpPr>
            <a:spLocks/>
          </p:cNvSpPr>
          <p:nvPr/>
        </p:nvSpPr>
        <p:spPr bwMode="gray">
          <a:xfrm>
            <a:off x="4978400" y="800100"/>
            <a:ext cx="4165600" cy="444500"/>
          </a:xfrm>
          <a:custGeom>
            <a:avLst/>
            <a:gdLst>
              <a:gd name="T0" fmla="*/ 0 w 2624"/>
              <a:gd name="T1" fmla="*/ 2147483647 h 280"/>
              <a:gd name="T2" fmla="*/ 2147483647 w 2624"/>
              <a:gd name="T3" fmla="*/ 2147483647 h 280"/>
              <a:gd name="T4" fmla="*/ 2147483647 w 2624"/>
              <a:gd name="T5" fmla="*/ 2147483647 h 280"/>
              <a:gd name="T6" fmla="*/ 2147483647 w 2624"/>
              <a:gd name="T7" fmla="*/ 0 h 280"/>
              <a:gd name="T8" fmla="*/ 0 w 2624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4" h="280">
                <a:moveTo>
                  <a:pt x="0" y="8"/>
                </a:moveTo>
                <a:cubicBezTo>
                  <a:pt x="438" y="40"/>
                  <a:pt x="564" y="59"/>
                  <a:pt x="1288" y="120"/>
                </a:cubicBezTo>
                <a:cubicBezTo>
                  <a:pt x="2015" y="181"/>
                  <a:pt x="2616" y="280"/>
                  <a:pt x="2624" y="280"/>
                </a:cubicBezTo>
                <a:lnTo>
                  <a:pt x="2624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77163" y="6597650"/>
            <a:ext cx="1258887" cy="219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46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1.wm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75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6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339752" y="3789040"/>
            <a:ext cx="759633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kumimoji="0" lang="en-US" altLang="zh-CN" sz="40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kumimoji="0"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章 </a:t>
            </a:r>
            <a:r>
              <a:rPr kumimoji="0" lang="en-US" altLang="zh-CN" sz="4000" b="1" dirty="0">
                <a:solidFill>
                  <a:schemeClr val="bg1"/>
                </a:solidFill>
                <a:latin typeface="+mj-ea"/>
                <a:ea typeface="+mj-ea"/>
              </a:rPr>
              <a:t>I/O</a:t>
            </a:r>
            <a:r>
              <a:rPr kumimoji="0"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管理与磁盘调度</a:t>
            </a:r>
          </a:p>
        </p:txBody>
      </p:sp>
    </p:spTree>
    <p:extLst>
      <p:ext uri="{BB962C8B-B14F-4D97-AF65-F5344CB8AC3E}">
        <p14:creationId xmlns:p14="http://schemas.microsoft.com/office/powerpoint/2010/main" val="35949359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DDF75-444B-EA45-B21A-173F5EA2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4.2.3 </a:t>
            </a:r>
            <a:r>
              <a:rPr kumimoji="1" lang="zh-CN" altLang="en-US" dirty="0"/>
              <a:t>直接存储器访问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4CD6D-04AD-8140-80D2-63666768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612" y="723157"/>
            <a:ext cx="8229600" cy="769640"/>
          </a:xfrm>
        </p:spPr>
        <p:txBody>
          <a:bodyPr/>
          <a:lstStyle/>
          <a:p>
            <a:r>
              <a:rPr kumimoji="1" lang="zh-CN" altLang="en-US" sz="2400" dirty="0"/>
              <a:t>直接存储器访问（</a:t>
            </a:r>
            <a:r>
              <a:rPr kumimoji="1" lang="en-US" altLang="zh-CN" sz="2400" dirty="0"/>
              <a:t>DMA</a:t>
            </a:r>
            <a:r>
              <a:rPr kumimoji="1" lang="zh-CN" altLang="en-US" sz="2400" dirty="0"/>
              <a:t>）工作流程</a:t>
            </a:r>
            <a:endParaRPr kumimoji="1" lang="en-US" altLang="zh-CN" sz="2400" dirty="0"/>
          </a:p>
        </p:txBody>
      </p:sp>
      <p:pic>
        <p:nvPicPr>
          <p:cNvPr id="4" name="Picture 5" descr="f2.pdf">
            <a:extLst>
              <a:ext uri="{FF2B5EF4-FFF2-40B4-BE49-F238E27FC236}">
                <a16:creationId xmlns:a16="http://schemas.microsoft.com/office/drawing/2014/main" id="{38EE0CA9-7203-A149-BDCC-A57A02FEC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2" t="10147" r="21177" b="36688"/>
          <a:stretch/>
        </p:blipFill>
        <p:spPr>
          <a:xfrm>
            <a:off x="5220072" y="1220204"/>
            <a:ext cx="3826349" cy="4752528"/>
          </a:xfrm>
          <a:prstGeom prst="rect">
            <a:avLst/>
          </a:prstGeom>
        </p:spPr>
      </p:pic>
      <p:graphicFrame>
        <p:nvGraphicFramePr>
          <p:cNvPr id="9" name="Diagram 5">
            <a:extLst>
              <a:ext uri="{FF2B5EF4-FFF2-40B4-BE49-F238E27FC236}">
                <a16:creationId xmlns:a16="http://schemas.microsoft.com/office/drawing/2014/main" id="{F262E826-7E80-2942-8B06-BE05D5196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534397"/>
              </p:ext>
            </p:extLst>
          </p:nvPr>
        </p:nvGraphicFramePr>
        <p:xfrm>
          <a:off x="85622" y="1196752"/>
          <a:ext cx="5278466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260E739-5BBA-E84F-AB85-1D5DD1438F14}"/>
              </a:ext>
            </a:extLst>
          </p:cNvPr>
          <p:cNvSpPr txBox="1"/>
          <p:nvPr/>
        </p:nvSpPr>
        <p:spPr>
          <a:xfrm>
            <a:off x="6444208" y="600811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+mn-ea"/>
                <a:ea typeface="+mn-ea"/>
              </a:rPr>
              <a:t>典型</a:t>
            </a:r>
            <a:r>
              <a:rPr kumimoji="1" lang="en-US" altLang="zh-CN" sz="1800" dirty="0">
                <a:latin typeface="+mn-ea"/>
                <a:ea typeface="+mn-ea"/>
              </a:rPr>
              <a:t>DMA</a:t>
            </a:r>
            <a:r>
              <a:rPr kumimoji="1" lang="zh-CN" altLang="en-US" sz="1800" dirty="0">
                <a:latin typeface="+mn-ea"/>
                <a:ea typeface="+mn-ea"/>
              </a:rPr>
              <a:t>控制器</a:t>
            </a:r>
            <a:r>
              <a:rPr lang="zh-CN" altLang="en-US" sz="1800" dirty="0">
                <a:latin typeface="+mn-ea"/>
                <a:ea typeface="+mn-ea"/>
              </a:rPr>
              <a:t>结构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EA651A-4C29-C740-A2E8-100BCAC132A3}"/>
              </a:ext>
            </a:extLst>
          </p:cNvPr>
          <p:cNvSpPr txBox="1"/>
          <p:nvPr/>
        </p:nvSpPr>
        <p:spPr>
          <a:xfrm>
            <a:off x="7596336" y="2124145"/>
            <a:ext cx="93610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计数</a:t>
            </a:r>
            <a:endParaRPr lang="en-US" altLang="zh-CN" sz="1600" dirty="0">
              <a:latin typeface="+mn-ea"/>
              <a:ea typeface="+mn-ea"/>
            </a:endParaRPr>
          </a:p>
          <a:p>
            <a:r>
              <a:rPr lang="zh-CN" altLang="en-US" sz="1600" dirty="0">
                <a:latin typeface="+mn-ea"/>
                <a:ea typeface="+mn-ea"/>
              </a:rPr>
              <a:t>寄存器</a:t>
            </a:r>
            <a:endParaRPr kumimoji="1" lang="zh-CN" altLang="en-US" sz="1600" dirty="0"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55D49-9D24-B74A-9172-A97C3B0CF851}"/>
              </a:ext>
            </a:extLst>
          </p:cNvPr>
          <p:cNvSpPr txBox="1"/>
          <p:nvPr/>
        </p:nvSpPr>
        <p:spPr>
          <a:xfrm>
            <a:off x="7629353" y="2855602"/>
            <a:ext cx="93610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数据寄存器</a:t>
            </a:r>
            <a:endParaRPr kumimoji="1" lang="zh-CN" altLang="en-US" sz="1600" dirty="0"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70695A-FCB3-DA44-B1F2-8B3B29812864}"/>
              </a:ext>
            </a:extLst>
          </p:cNvPr>
          <p:cNvSpPr txBox="1"/>
          <p:nvPr/>
        </p:nvSpPr>
        <p:spPr>
          <a:xfrm>
            <a:off x="7596336" y="3576030"/>
            <a:ext cx="93610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地址寄存器</a:t>
            </a:r>
            <a:endParaRPr kumimoji="1" lang="zh-CN" altLang="en-US" sz="1600" dirty="0">
              <a:latin typeface="+mn-ea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74BDFA-A5B4-914F-BCD8-4A956D442F2C}"/>
              </a:ext>
            </a:extLst>
          </p:cNvPr>
          <p:cNvSpPr txBox="1"/>
          <p:nvPr/>
        </p:nvSpPr>
        <p:spPr>
          <a:xfrm>
            <a:off x="7629353" y="4337819"/>
            <a:ext cx="903087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zh-CN" sz="1600" dirty="0">
              <a:latin typeface="+mn-ea"/>
              <a:ea typeface="+mn-ea"/>
            </a:endParaRPr>
          </a:p>
          <a:p>
            <a:r>
              <a:rPr lang="zh-CN" altLang="en-US" sz="1600" dirty="0">
                <a:latin typeface="+mn-ea"/>
                <a:ea typeface="+mn-ea"/>
              </a:rPr>
              <a:t>控制</a:t>
            </a:r>
            <a:endParaRPr lang="en-US" altLang="zh-CN" sz="1600" dirty="0">
              <a:latin typeface="+mn-ea"/>
              <a:ea typeface="+mn-ea"/>
            </a:endParaRPr>
          </a:p>
          <a:p>
            <a:r>
              <a:rPr lang="zh-CN" altLang="en-US" sz="1600" dirty="0">
                <a:latin typeface="+mn-ea"/>
                <a:ea typeface="+mn-ea"/>
              </a:rPr>
              <a:t>逻辑</a:t>
            </a:r>
            <a:endParaRPr lang="en-US" altLang="zh-CN" sz="1600" dirty="0">
              <a:latin typeface="+mn-ea"/>
              <a:ea typeface="+mn-ea"/>
            </a:endParaRPr>
          </a:p>
          <a:p>
            <a:endParaRPr lang="en-US" altLang="zh-CN" sz="1600" dirty="0">
              <a:latin typeface="+mn-ea"/>
              <a:ea typeface="+mn-ea"/>
            </a:endParaRPr>
          </a:p>
          <a:p>
            <a:endParaRPr kumimoji="1" lang="zh-CN" altLang="en-US" sz="1600" dirty="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8EAA3A-88AA-B740-A831-1C8B0CB6730F}"/>
              </a:ext>
            </a:extLst>
          </p:cNvPr>
          <p:cNvSpPr txBox="1"/>
          <p:nvPr/>
        </p:nvSpPr>
        <p:spPr>
          <a:xfrm>
            <a:off x="5724128" y="2978712"/>
            <a:ext cx="93610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数据线</a:t>
            </a:r>
            <a:endParaRPr kumimoji="1" lang="zh-CN" altLang="en-US" sz="1600" dirty="0"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53EC1A-688C-C046-B5DC-BD0C0DDA6A7D}"/>
              </a:ext>
            </a:extLst>
          </p:cNvPr>
          <p:cNvSpPr txBox="1"/>
          <p:nvPr/>
        </p:nvSpPr>
        <p:spPr>
          <a:xfrm>
            <a:off x="5724128" y="3822251"/>
            <a:ext cx="93610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地址线</a:t>
            </a:r>
            <a:endParaRPr kumimoji="1" lang="zh-CN" altLang="en-US" sz="1600" dirty="0">
              <a:latin typeface="+mn-ea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F0C823-9F90-4A43-A4D9-E1A7098E3681}"/>
              </a:ext>
            </a:extLst>
          </p:cNvPr>
          <p:cNvSpPr txBox="1"/>
          <p:nvPr/>
        </p:nvSpPr>
        <p:spPr>
          <a:xfrm>
            <a:off x="5448700" y="4365684"/>
            <a:ext cx="1211532" cy="223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     DMA</a:t>
            </a:r>
            <a:r>
              <a:rPr lang="zh-CN" altLang="en-US" sz="1400" dirty="0">
                <a:latin typeface="+mn-ea"/>
                <a:ea typeface="+mn-ea"/>
              </a:rPr>
              <a:t>请求</a:t>
            </a:r>
            <a:endParaRPr kumimoji="1" lang="zh-CN" altLang="en-US" sz="1400" dirty="0">
              <a:latin typeface="+mn-ea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23CFC6-4E89-C148-A9F9-244C4FC9B387}"/>
              </a:ext>
            </a:extLst>
          </p:cNvPr>
          <p:cNvSpPr txBox="1"/>
          <p:nvPr/>
        </p:nvSpPr>
        <p:spPr>
          <a:xfrm>
            <a:off x="5292080" y="4610020"/>
            <a:ext cx="136815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 </a:t>
            </a:r>
            <a:r>
              <a:rPr lang="en-US" altLang="zh-CN" sz="1400" dirty="0">
                <a:latin typeface="+mn-ea"/>
                <a:ea typeface="+mn-ea"/>
              </a:rPr>
              <a:t>      DMA</a:t>
            </a:r>
            <a:r>
              <a:rPr lang="zh-CN" altLang="en-US" sz="1400" dirty="0">
                <a:latin typeface="+mn-ea"/>
                <a:ea typeface="+mn-ea"/>
              </a:rPr>
              <a:t>确认</a:t>
            </a:r>
            <a:endParaRPr kumimoji="1" lang="zh-CN" altLang="en-US" sz="1400" dirty="0">
              <a:latin typeface="+mn-ea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A59DFC-6D96-F84A-B3EB-B4BD6EBC31C4}"/>
              </a:ext>
            </a:extLst>
          </p:cNvPr>
          <p:cNvSpPr txBox="1"/>
          <p:nvPr/>
        </p:nvSpPr>
        <p:spPr>
          <a:xfrm>
            <a:off x="5508104" y="4825463"/>
            <a:ext cx="115212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>
                <a:latin typeface="+mn-ea"/>
                <a:ea typeface="+mn-ea"/>
              </a:rPr>
              <a:t>  </a:t>
            </a:r>
            <a:r>
              <a:rPr lang="zh-CN" altLang="en-US" sz="1400" dirty="0">
                <a:latin typeface="+mn-ea"/>
                <a:ea typeface="+mn-ea"/>
              </a:rPr>
              <a:t>中断</a:t>
            </a:r>
            <a:endParaRPr kumimoji="1" lang="zh-CN" altLang="en-US" sz="1400" dirty="0">
              <a:latin typeface="+mn-ea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EF0B39-AAB3-1E4D-9F5D-6282F7ACF0A3}"/>
              </a:ext>
            </a:extLst>
          </p:cNvPr>
          <p:cNvSpPr txBox="1"/>
          <p:nvPr/>
        </p:nvSpPr>
        <p:spPr>
          <a:xfrm>
            <a:off x="5724128" y="5015641"/>
            <a:ext cx="936104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读</a:t>
            </a:r>
            <a:endParaRPr kumimoji="1" lang="zh-CN" altLang="en-US" sz="1400" dirty="0">
              <a:latin typeface="+mn-ea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0BD15A-3B2D-0A43-BB7F-6A1594512270}"/>
              </a:ext>
            </a:extLst>
          </p:cNvPr>
          <p:cNvSpPr txBox="1"/>
          <p:nvPr/>
        </p:nvSpPr>
        <p:spPr>
          <a:xfrm>
            <a:off x="5652120" y="5229200"/>
            <a:ext cx="100966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写</a:t>
            </a:r>
            <a:endParaRPr kumimoji="1" lang="zh-CN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899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DA250-A588-DC47-9242-D392229A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4.2.3 </a:t>
            </a:r>
            <a:r>
              <a:rPr kumimoji="1" lang="zh-CN" altLang="en-US" dirty="0"/>
              <a:t>直接存储器访问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CC58D-1AE7-804F-ABFD-FB6E1D24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" y="839166"/>
            <a:ext cx="7954888" cy="374196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DMA</a:t>
            </a:r>
          </a:p>
          <a:p>
            <a:pPr marL="0" indent="0">
              <a:buNone/>
            </a:pPr>
            <a:r>
              <a:rPr kumimoji="1" lang="zh-CN" altLang="en-US" dirty="0"/>
              <a:t>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配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方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法</a:t>
            </a:r>
          </a:p>
        </p:txBody>
      </p:sp>
      <p:pic>
        <p:nvPicPr>
          <p:cNvPr id="4" name="Picture 9" descr="f3.pdf">
            <a:extLst>
              <a:ext uri="{FF2B5EF4-FFF2-40B4-BE49-F238E27FC236}">
                <a16:creationId xmlns:a16="http://schemas.microsoft.com/office/drawing/2014/main" id="{F70861DD-A593-4144-9452-8DFF0FA12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5" t="6365" r="9412" b="24158"/>
          <a:stretch/>
        </p:blipFill>
        <p:spPr>
          <a:xfrm>
            <a:off x="1033264" y="806939"/>
            <a:ext cx="8075240" cy="60064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78DB32-76D3-F948-9441-289CC020017F}"/>
              </a:ext>
            </a:extLst>
          </p:cNvPr>
          <p:cNvSpPr txBox="1"/>
          <p:nvPr/>
        </p:nvSpPr>
        <p:spPr>
          <a:xfrm>
            <a:off x="3414700" y="1874298"/>
            <a:ext cx="3312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+mn-ea"/>
                <a:ea typeface="+mn-ea"/>
              </a:rPr>
              <a:t>(a)</a:t>
            </a:r>
            <a:r>
              <a:rPr kumimoji="1" lang="zh-CN" altLang="en-US" sz="1800" dirty="0">
                <a:latin typeface="+mn-ea"/>
                <a:ea typeface="+mn-ea"/>
              </a:rPr>
              <a:t>单总线，分离的</a:t>
            </a:r>
            <a:r>
              <a:rPr kumimoji="1" lang="en-US" altLang="zh-CN" sz="1800" dirty="0">
                <a:latin typeface="+mn-ea"/>
                <a:ea typeface="+mn-ea"/>
              </a:rPr>
              <a:t>DMA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5359EF-1674-684C-A029-77565D2BCD70}"/>
              </a:ext>
            </a:extLst>
          </p:cNvPr>
          <p:cNvSpPr txBox="1"/>
          <p:nvPr/>
        </p:nvSpPr>
        <p:spPr>
          <a:xfrm>
            <a:off x="3415528" y="3933056"/>
            <a:ext cx="3312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+mn-ea"/>
                <a:ea typeface="+mn-ea"/>
              </a:rPr>
              <a:t>(b)</a:t>
            </a:r>
            <a:r>
              <a:rPr kumimoji="1" lang="zh-CN" altLang="en-US" sz="1800" dirty="0">
                <a:latin typeface="+mn-ea"/>
                <a:ea typeface="+mn-ea"/>
              </a:rPr>
              <a:t>单总线，</a:t>
            </a:r>
            <a:r>
              <a:rPr lang="zh-CN" altLang="en-US" sz="1800" dirty="0">
                <a:latin typeface="+mn-ea"/>
                <a:ea typeface="+mn-ea"/>
              </a:rPr>
              <a:t>集成的</a:t>
            </a:r>
            <a:r>
              <a:rPr kumimoji="1" lang="zh-CN" altLang="en-US" sz="1800" dirty="0">
                <a:latin typeface="+mn-ea"/>
                <a:ea typeface="+mn-ea"/>
              </a:rPr>
              <a:t>的</a:t>
            </a:r>
            <a:r>
              <a:rPr kumimoji="1" lang="en-US" altLang="zh-CN" sz="1800" dirty="0">
                <a:latin typeface="+mn-ea"/>
                <a:ea typeface="+mn-ea"/>
              </a:rPr>
              <a:t>DMA-I/O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CF6F37-14C9-374B-8A25-1B827C03E4A2}"/>
              </a:ext>
            </a:extLst>
          </p:cNvPr>
          <p:cNvSpPr txBox="1"/>
          <p:nvPr/>
        </p:nvSpPr>
        <p:spPr>
          <a:xfrm>
            <a:off x="3563888" y="6445169"/>
            <a:ext cx="3312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+mn-ea"/>
                <a:ea typeface="+mn-ea"/>
              </a:rPr>
              <a:t>(c)</a:t>
            </a:r>
            <a:r>
              <a:rPr kumimoji="1" lang="zh-CN" altLang="en-US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</a:rPr>
              <a:t>I/O</a:t>
            </a:r>
            <a:r>
              <a:rPr lang="zh-CN" altLang="en-US" sz="1800" dirty="0">
                <a:latin typeface="+mn-ea"/>
                <a:ea typeface="+mn-ea"/>
              </a:rPr>
              <a:t>总线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2E1F5F-C4E3-6B41-8742-1366F583D338}"/>
              </a:ext>
            </a:extLst>
          </p:cNvPr>
          <p:cNvSpPr txBox="1"/>
          <p:nvPr/>
        </p:nvSpPr>
        <p:spPr>
          <a:xfrm>
            <a:off x="5868144" y="5265539"/>
            <a:ext cx="1296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+mn-ea"/>
                <a:ea typeface="+mn-ea"/>
              </a:rPr>
              <a:t>I/O</a:t>
            </a:r>
            <a:r>
              <a:rPr lang="zh-CN" altLang="en-US" sz="1800" dirty="0">
                <a:latin typeface="+mn-ea"/>
                <a:ea typeface="+mn-ea"/>
              </a:rPr>
              <a:t>总线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475618-E9B7-654F-BB3E-DA83287CE208}"/>
              </a:ext>
            </a:extLst>
          </p:cNvPr>
          <p:cNvSpPr txBox="1"/>
          <p:nvPr/>
        </p:nvSpPr>
        <p:spPr>
          <a:xfrm>
            <a:off x="5868144" y="4365104"/>
            <a:ext cx="1296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+mn-ea"/>
                <a:ea typeface="+mn-ea"/>
              </a:rPr>
              <a:t>系统总线</a:t>
            </a:r>
            <a:endParaRPr kumimoji="1" lang="zh-CN" altLang="en-US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645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1E7E6-B5EA-284A-9C22-818C269A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4.2.3 </a:t>
            </a:r>
            <a:r>
              <a:rPr kumimoji="1" lang="zh-CN" altLang="en-US" dirty="0"/>
              <a:t>直接存储器访问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DF78B-0437-1347-873D-87C203713CDF}"/>
              </a:ext>
            </a:extLst>
          </p:cNvPr>
          <p:cNvSpPr>
            <a:spLocks/>
          </p:cNvSpPr>
          <p:nvPr/>
        </p:nvSpPr>
        <p:spPr bwMode="auto">
          <a:xfrm>
            <a:off x="36512" y="836712"/>
            <a:ext cx="4607496" cy="576064"/>
          </a:xfrm>
          <a:prstGeom prst="rect">
            <a:avLst/>
          </a:prstGeom>
          <a:solidFill>
            <a:srgbClr val="6CC0DE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spcBef>
                <a:spcPct val="5000"/>
              </a:spcBef>
            </a:pPr>
            <a:r>
              <a:rPr kumimoji="0" lang="en-US" altLang="zh-CN" sz="2800" b="1" dirty="0">
                <a:latin typeface="黑体" pitchFamily="49" charset="-122"/>
                <a:ea typeface="黑体" pitchFamily="49" charset="-122"/>
              </a:rPr>
              <a:t>DMA</a:t>
            </a:r>
            <a:r>
              <a:rPr kumimoji="0" lang="zh-CN" altLang="en-US" sz="2800" b="1" dirty="0">
                <a:latin typeface="黑体" pitchFamily="49" charset="-122"/>
                <a:ea typeface="黑体" pitchFamily="49" charset="-122"/>
              </a:rPr>
              <a:t>与中断驱动</a:t>
            </a:r>
            <a:r>
              <a:rPr kumimoji="0" lang="en-US" altLang="zh-CN" sz="2800" b="1" dirty="0">
                <a:latin typeface="黑体" pitchFamily="49" charset="-122"/>
                <a:ea typeface="黑体" pitchFamily="49" charset="-122"/>
              </a:rPr>
              <a:t>I/O</a:t>
            </a:r>
            <a:r>
              <a:rPr kumimoji="0" lang="zh-CN" altLang="en-US" sz="2800" b="1" dirty="0">
                <a:latin typeface="黑体" pitchFamily="49" charset="-122"/>
                <a:ea typeface="黑体" pitchFamily="49" charset="-122"/>
              </a:rPr>
              <a:t>方式比较</a:t>
            </a:r>
            <a:endParaRPr kumimoji="0" lang="zh-CN" altLang="en-US" dirty="0">
              <a:ea typeface="楷体_GB2312" pitchFamily="49" charset="-122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9D17AF84-A8F9-CA46-9C3A-C28BD35D1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" y="1412776"/>
            <a:ext cx="9144000" cy="3231654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+mn-lt"/>
                <a:ea typeface="+mn-ea"/>
              </a:rPr>
              <a:t>1.</a:t>
            </a:r>
            <a:r>
              <a:rPr lang="zh-CN" altLang="en-US" dirty="0">
                <a:solidFill>
                  <a:schemeClr val="tx2"/>
                </a:solidFill>
                <a:latin typeface="+mn-lt"/>
                <a:ea typeface="+mn-ea"/>
              </a:rPr>
              <a:t>中断频率：</a:t>
            </a:r>
            <a:endParaRPr lang="en-US" altLang="zh-CN" dirty="0">
              <a:solidFill>
                <a:schemeClr val="tx2"/>
              </a:solidFill>
              <a:latin typeface="+mn-lt"/>
              <a:ea typeface="+mn-ea"/>
            </a:endParaRPr>
          </a:p>
          <a:p>
            <a:pPr algn="just">
              <a:spcBef>
                <a:spcPct val="50000"/>
              </a:spcBef>
            </a:pPr>
            <a:r>
              <a:rPr lang="en-US" altLang="zh-CN" dirty="0">
                <a:latin typeface="+mn-lt"/>
                <a:ea typeface="+mn-ea"/>
              </a:rPr>
              <a:t>    </a:t>
            </a:r>
            <a:r>
              <a:rPr lang="zh-CN" altLang="en-US" dirty="0">
                <a:solidFill>
                  <a:schemeClr val="tx2"/>
                </a:solidFill>
                <a:latin typeface="+mn-lt"/>
                <a:ea typeface="+mn-ea"/>
              </a:rPr>
              <a:t>中断驱动</a:t>
            </a:r>
            <a:r>
              <a:rPr lang="en-US" altLang="zh-CN" dirty="0">
                <a:solidFill>
                  <a:schemeClr val="tx2"/>
                </a:solidFill>
                <a:latin typeface="+mn-lt"/>
                <a:ea typeface="+mn-ea"/>
              </a:rPr>
              <a:t>I/O</a:t>
            </a:r>
            <a:r>
              <a:rPr lang="en-US" altLang="zh-CN" dirty="0">
                <a:latin typeface="+mn-lt"/>
                <a:ea typeface="+mn-ea"/>
              </a:rPr>
              <a:t>:</a:t>
            </a:r>
            <a:r>
              <a:rPr lang="zh-CN" altLang="en-US" dirty="0">
                <a:latin typeface="+mn-lt"/>
                <a:ea typeface="+mn-ea"/>
              </a:rPr>
              <a:t> 每次传输一个数据即产生中断。</a:t>
            </a:r>
          </a:p>
          <a:p>
            <a:pPr algn="just"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+mn-lt"/>
                <a:ea typeface="+mn-ea"/>
              </a:rPr>
              <a:t>    DMA</a:t>
            </a:r>
            <a:r>
              <a:rPr lang="en-US" altLang="zh-CN" dirty="0">
                <a:latin typeface="+mn-lt"/>
                <a:ea typeface="+mn-ea"/>
              </a:rPr>
              <a:t>:</a:t>
            </a:r>
            <a:r>
              <a:rPr lang="zh-CN" altLang="en-US" dirty="0">
                <a:latin typeface="+mn-lt"/>
                <a:ea typeface="+mn-ea"/>
              </a:rPr>
              <a:t> 一块数据全部传送结束时才中断</a:t>
            </a:r>
            <a:r>
              <a:rPr lang="en-US" altLang="zh-CN" dirty="0">
                <a:latin typeface="+mn-lt"/>
                <a:ea typeface="+mn-ea"/>
              </a:rPr>
              <a:t>CPU</a:t>
            </a:r>
            <a:r>
              <a:rPr lang="zh-CN" altLang="en-US" dirty="0">
                <a:latin typeface="+mn-lt"/>
                <a:ea typeface="+mn-ea"/>
              </a:rPr>
              <a:t>。</a:t>
            </a:r>
            <a:endParaRPr lang="en-US" altLang="zh-CN" dirty="0">
              <a:latin typeface="+mn-lt"/>
              <a:ea typeface="+mn-ea"/>
            </a:endParaRPr>
          </a:p>
          <a:p>
            <a:pPr algn="just"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latin typeface="+mn-lt"/>
                <a:ea typeface="+mn-ea"/>
              </a:rPr>
              <a:t>2.</a:t>
            </a:r>
            <a:r>
              <a:rPr lang="zh-CN" altLang="en-US" dirty="0">
                <a:solidFill>
                  <a:schemeClr val="tx2"/>
                </a:solidFill>
                <a:latin typeface="+mn-lt"/>
                <a:ea typeface="+mn-ea"/>
              </a:rPr>
              <a:t>数据传输</a:t>
            </a:r>
            <a:r>
              <a:rPr lang="en-US" altLang="zh-CN" dirty="0">
                <a:solidFill>
                  <a:schemeClr val="tx2"/>
                </a:solidFill>
                <a:latin typeface="+mn-lt"/>
                <a:ea typeface="+mn-ea"/>
              </a:rPr>
              <a:t>:</a:t>
            </a:r>
          </a:p>
          <a:p>
            <a:pPr algn="just">
              <a:spcBef>
                <a:spcPct val="50000"/>
              </a:spcBef>
            </a:pPr>
            <a:r>
              <a:rPr lang="zh-CN" altLang="en-US" dirty="0">
                <a:latin typeface="+mn-lt"/>
                <a:ea typeface="+mn-ea"/>
              </a:rPr>
              <a:t>   </a:t>
            </a:r>
            <a:r>
              <a:rPr lang="zh-CN" altLang="zh-CN" dirty="0">
                <a:solidFill>
                  <a:schemeClr val="tx2"/>
                </a:solidFill>
                <a:latin typeface="+mn-lt"/>
                <a:ea typeface="+mn-ea"/>
              </a:rPr>
              <a:t>中断</a:t>
            </a:r>
            <a:r>
              <a:rPr lang="zh-CN" altLang="en-US" dirty="0">
                <a:solidFill>
                  <a:schemeClr val="tx2"/>
                </a:solidFill>
                <a:latin typeface="+mn-lt"/>
                <a:ea typeface="+mn-ea"/>
              </a:rPr>
              <a:t>驱动</a:t>
            </a:r>
            <a:r>
              <a:rPr lang="en-US" altLang="zh-CN" dirty="0">
                <a:solidFill>
                  <a:schemeClr val="tx2"/>
                </a:solidFill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：</a:t>
            </a:r>
            <a:r>
              <a:rPr lang="zh-CN" altLang="zh-CN" dirty="0">
                <a:latin typeface="+mn-lt"/>
                <a:ea typeface="+mn-ea"/>
              </a:rPr>
              <a:t>数据传送在中断处理时由</a:t>
            </a:r>
            <a:r>
              <a:rPr lang="en-US" altLang="zh-CN" dirty="0">
                <a:latin typeface="+mn-lt"/>
                <a:ea typeface="+mn-ea"/>
              </a:rPr>
              <a:t>CPU</a:t>
            </a:r>
            <a:r>
              <a:rPr lang="zh-CN" altLang="zh-CN" dirty="0">
                <a:latin typeface="+mn-lt"/>
                <a:ea typeface="+mn-ea"/>
              </a:rPr>
              <a:t>控制完成</a:t>
            </a:r>
            <a:r>
              <a:rPr lang="zh-CN" altLang="en-US" dirty="0">
                <a:latin typeface="+mn-lt"/>
                <a:ea typeface="+mn-ea"/>
              </a:rPr>
              <a:t>。</a:t>
            </a:r>
          </a:p>
          <a:p>
            <a:pPr algn="just">
              <a:spcBef>
                <a:spcPct val="50000"/>
              </a:spcBef>
            </a:pPr>
            <a:r>
              <a:rPr lang="zh-CN" altLang="en-US" dirty="0">
                <a:latin typeface="+mn-lt"/>
                <a:ea typeface="+mn-ea"/>
              </a:rPr>
              <a:t>    </a:t>
            </a:r>
            <a:r>
              <a:rPr lang="en-US" altLang="zh-CN" dirty="0">
                <a:solidFill>
                  <a:schemeClr val="tx2"/>
                </a:solidFill>
                <a:latin typeface="+mn-lt"/>
                <a:ea typeface="+mn-ea"/>
              </a:rPr>
              <a:t>DMA</a:t>
            </a:r>
            <a:r>
              <a:rPr lang="zh-CN" altLang="en-US" dirty="0">
                <a:latin typeface="+mn-lt"/>
                <a:ea typeface="+mn-ea"/>
              </a:rPr>
              <a:t>：数据传送</a:t>
            </a:r>
            <a:r>
              <a:rPr lang="zh-CN" altLang="zh-CN" dirty="0">
                <a:latin typeface="+mn-lt"/>
                <a:ea typeface="+mn-ea"/>
              </a:rPr>
              <a:t>在</a:t>
            </a:r>
            <a:r>
              <a:rPr lang="en-US" altLang="zh-CN" dirty="0">
                <a:latin typeface="+mn-lt"/>
                <a:ea typeface="+mn-ea"/>
              </a:rPr>
              <a:t>DMA</a:t>
            </a:r>
            <a:r>
              <a:rPr lang="zh-CN" altLang="zh-CN" dirty="0">
                <a:latin typeface="+mn-lt"/>
                <a:ea typeface="+mn-ea"/>
              </a:rPr>
              <a:t>控制器的控制下完成。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4EDAF7-6C83-B74D-AC1F-EFA710E2A138}"/>
              </a:ext>
            </a:extLst>
          </p:cNvPr>
          <p:cNvSpPr/>
          <p:nvPr/>
        </p:nvSpPr>
        <p:spPr>
          <a:xfrm>
            <a:off x="60017" y="5387849"/>
            <a:ext cx="8424936" cy="84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>
              <a:spcBef>
                <a:spcPct val="5000"/>
              </a:spcBef>
              <a:buFont typeface="Wingdings" pitchFamily="2" charset="2"/>
              <a:buChar char="l"/>
            </a:pPr>
            <a:r>
              <a:rPr kumimoji="0" lang="en-US" altLang="zh-CN" dirty="0">
                <a:solidFill>
                  <a:schemeClr val="tx2"/>
                </a:solidFill>
                <a:latin typeface="+mn-lt"/>
                <a:ea typeface="+mn-ea"/>
              </a:rPr>
              <a:t>DMA</a:t>
            </a:r>
            <a:r>
              <a:rPr kumimoji="0" lang="zh-CN" altLang="en-US" dirty="0">
                <a:solidFill>
                  <a:schemeClr val="tx2"/>
                </a:solidFill>
                <a:latin typeface="+mn-lt"/>
                <a:ea typeface="+mn-ea"/>
              </a:rPr>
              <a:t>：块设备，如磁盘</a:t>
            </a:r>
          </a:p>
          <a:p>
            <a:pPr marL="800100" lvl="1" indent="-342900" algn="l">
              <a:spcBef>
                <a:spcPct val="5000"/>
              </a:spcBef>
              <a:buFont typeface="Wingdings" pitchFamily="2" charset="2"/>
              <a:buChar char="l"/>
            </a:pPr>
            <a:r>
              <a:rPr kumimoji="0" lang="zh-CN" altLang="en-US" dirty="0">
                <a:solidFill>
                  <a:schemeClr val="tx2"/>
                </a:solidFill>
                <a:latin typeface="+mn-lt"/>
                <a:ea typeface="+mn-ea"/>
              </a:rPr>
              <a:t>中断驱动</a:t>
            </a:r>
            <a:r>
              <a:rPr kumimoji="0" lang="en-US" altLang="zh-CN" dirty="0">
                <a:solidFill>
                  <a:schemeClr val="tx2"/>
                </a:solidFill>
                <a:latin typeface="+mn-lt"/>
                <a:ea typeface="+mn-ea"/>
              </a:rPr>
              <a:t>I/O</a:t>
            </a:r>
            <a:r>
              <a:rPr kumimoji="0" lang="zh-CN" altLang="en-US" dirty="0">
                <a:solidFill>
                  <a:schemeClr val="tx2"/>
                </a:solidFill>
                <a:latin typeface="+mn-lt"/>
                <a:ea typeface="+mn-ea"/>
              </a:rPr>
              <a:t>：字符设备，如键盘、鼠标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C49EFA-3C55-B645-A6AF-2E7F462E06B4}"/>
              </a:ext>
            </a:extLst>
          </p:cNvPr>
          <p:cNvSpPr/>
          <p:nvPr/>
        </p:nvSpPr>
        <p:spPr>
          <a:xfrm>
            <a:off x="56184" y="4864629"/>
            <a:ext cx="1131440" cy="523220"/>
          </a:xfrm>
          <a:prstGeom prst="rect">
            <a:avLst/>
          </a:prstGeom>
          <a:solidFill>
            <a:srgbClr val="6CC0DE"/>
          </a:solidFill>
        </p:spPr>
        <p:txBody>
          <a:bodyPr wrap="square">
            <a:spAutoFit/>
          </a:bodyPr>
          <a:lstStyle/>
          <a:p>
            <a:pPr algn="l">
              <a:spcBef>
                <a:spcPct val="5000"/>
              </a:spcBef>
            </a:pPr>
            <a:r>
              <a:rPr kumimoji="0" lang="zh-CN" altLang="en-US" sz="2800" b="1" dirty="0">
                <a:latin typeface="+mn-ea"/>
                <a:ea typeface="+mn-ea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09196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6E745-DA86-114F-89AB-32B01735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4.2.3 </a:t>
            </a:r>
            <a:r>
              <a:rPr kumimoji="1" lang="zh-CN" altLang="en-US" dirty="0"/>
              <a:t>直接存储器访问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8EAB6-0064-7842-8676-44077282D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07229"/>
            <a:ext cx="8229600" cy="481608"/>
          </a:xfrm>
        </p:spPr>
        <p:txBody>
          <a:bodyPr/>
          <a:lstStyle/>
          <a:p>
            <a:r>
              <a:rPr kumimoji="1" lang="zh-CN" altLang="en-US" dirty="0"/>
              <a:t>三种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方式小结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6E0D73F-6CD4-A34E-A95C-98685C86B1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800" y="1484784"/>
          <a:ext cx="8229600" cy="239000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39457">
                  <a:extLst>
                    <a:ext uri="{9D8B030D-6E8A-4147-A177-3AD203B41FA5}">
                      <a16:colId xmlns:a16="http://schemas.microsoft.com/office/drawing/2014/main" val="2013237751"/>
                    </a:ext>
                  </a:extLst>
                </a:gridCol>
                <a:gridCol w="2246943">
                  <a:extLst>
                    <a:ext uri="{9D8B030D-6E8A-4147-A177-3AD203B41FA5}">
                      <a16:colId xmlns:a16="http://schemas.microsoft.com/office/drawing/2014/main" val="298370322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054132617"/>
                    </a:ext>
                  </a:extLst>
                </a:gridCol>
              </a:tblGrid>
              <a:tr h="744083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无中断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使用中断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839516"/>
                  </a:ext>
                </a:extLst>
              </a:tr>
              <a:tr h="744083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通过处理器实现</a:t>
                      </a:r>
                      <a:r>
                        <a:rPr lang="en-US" altLang="zh-CN" sz="2400" dirty="0"/>
                        <a:t>I/O</a:t>
                      </a:r>
                      <a:r>
                        <a:rPr lang="zh-CN" altLang="en-US" sz="2400" dirty="0"/>
                        <a:t>和内存间的传送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程序控制</a:t>
                      </a:r>
                      <a:r>
                        <a:rPr lang="en-US" altLang="zh-CN" sz="2400" dirty="0">
                          <a:solidFill>
                            <a:schemeClr val="tx2"/>
                          </a:solidFill>
                        </a:rPr>
                        <a:t>I/O</a:t>
                      </a:r>
                      <a:endParaRPr lang="zh-CN" alt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中断驱动</a:t>
                      </a:r>
                      <a:r>
                        <a:rPr lang="en-US" altLang="zh-CN" sz="2400" dirty="0">
                          <a:solidFill>
                            <a:schemeClr val="tx2"/>
                          </a:solidFill>
                        </a:rPr>
                        <a:t>I/O</a:t>
                      </a:r>
                      <a:endParaRPr lang="zh-CN" alt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65681"/>
                  </a:ext>
                </a:extLst>
              </a:tr>
              <a:tr h="744083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I/O</a:t>
                      </a:r>
                      <a:r>
                        <a:rPr lang="zh-CN" altLang="en-US" sz="2400" dirty="0"/>
                        <a:t>和内存间直接传送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直接存储器访问（</a:t>
                      </a:r>
                      <a:r>
                        <a:rPr lang="en-US" altLang="zh-CN" sz="2400" dirty="0">
                          <a:solidFill>
                            <a:schemeClr val="tx2"/>
                          </a:solidFill>
                        </a:rPr>
                        <a:t>DMA</a:t>
                      </a:r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973791"/>
                  </a:ext>
                </a:extLst>
              </a:tr>
            </a:tbl>
          </a:graphicData>
        </a:graphic>
      </p:graphicFrame>
      <p:pic>
        <p:nvPicPr>
          <p:cNvPr id="5" name="Picture 6">
            <a:extLst>
              <a:ext uri="{FF2B5EF4-FFF2-40B4-BE49-F238E27FC236}">
                <a16:creationId xmlns:a16="http://schemas.microsoft.com/office/drawing/2014/main" id="{EF55DC6A-6CD6-3548-B212-BF9AAF31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43" y="4675884"/>
            <a:ext cx="2496431" cy="18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4DBC5-095A-E046-B394-F6F13E11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4.2.4 </a:t>
            </a:r>
            <a:r>
              <a:rPr kumimoji="1" lang="zh-CN" altLang="en-US" dirty="0"/>
              <a:t>通道控制方式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241D8-BB09-BC4C-8882-59690417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520" y="792163"/>
            <a:ext cx="9252520" cy="2591718"/>
          </a:xfrm>
        </p:spPr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通道</a:t>
            </a:r>
            <a:r>
              <a:rPr lang="en-US" altLang="en-US" dirty="0" err="1">
                <a:ea typeface="黑体" pitchFamily="49" charset="-122"/>
              </a:rPr>
              <a:t>控制方式</a:t>
            </a:r>
            <a:endParaRPr lang="en-US" altLang="en-US" dirty="0">
              <a:ea typeface="黑体" pitchFamily="49" charset="-122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在有的大、中型计算机系统中，还配置了I/O通道或I/O处理机。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spcAft>
                <a:spcPct val="10000"/>
              </a:spcAft>
            </a:pPr>
            <a:r>
              <a:rPr lang="zh-CN" altLang="en-US" dirty="0">
                <a:latin typeface="+mn-ea"/>
                <a:ea typeface="+mn-ea"/>
              </a:rPr>
              <a:t>一个设备可以连接到多个控制器上，而一个控制器又连接到多个通道上。</a:t>
            </a:r>
          </a:p>
          <a:p>
            <a:pPr lvl="1">
              <a:spcAft>
                <a:spcPct val="10000"/>
              </a:spcAft>
            </a:pPr>
            <a:r>
              <a:rPr lang="zh-CN" altLang="en-US" dirty="0">
                <a:latin typeface="+mn-ea"/>
                <a:ea typeface="+mn-ea"/>
              </a:rPr>
              <a:t>这种连接方式可以在不增加成本的基础上，增加设备到主机的通路。 </a:t>
            </a: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pPr lvl="1"/>
            <a:endParaRPr lang="en-US" altLang="en-US" dirty="0">
              <a:ea typeface="黑体" pitchFamily="49" charset="-122"/>
            </a:endParaRPr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1FABE89C-D17D-FC44-A349-DCFAB48920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656213"/>
              </p:ext>
            </p:extLst>
          </p:nvPr>
        </p:nvGraphicFramePr>
        <p:xfrm>
          <a:off x="838200" y="3933056"/>
          <a:ext cx="7510463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287" name="Visio" r:id="rId3" imgW="3125250" imgH="1111729" progId="Visio.Drawing.11">
                  <p:embed/>
                </p:oleObj>
              </mc:Choice>
              <mc:Fallback>
                <p:oleObj name="Visio" r:id="rId3" imgW="3125250" imgH="1111729" progId="Visio.Drawing.11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05A892ED-735D-2F4D-90A0-CF5AAC5D33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933056"/>
                        <a:ext cx="7510463" cy="267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56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FCD10-556E-0848-B95B-9C82D59B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4.2.4 </a:t>
            </a:r>
            <a:r>
              <a:rPr kumimoji="1" lang="zh-CN" altLang="en-US" dirty="0"/>
              <a:t>通道控制方式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E8827-F615-534D-B4AB-07440A241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3816424"/>
          </a:xfrm>
        </p:spPr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通道</a:t>
            </a:r>
            <a:r>
              <a:rPr lang="zh-CN" altLang="en-US" dirty="0"/>
              <a:t>与</a:t>
            </a:r>
            <a:r>
              <a:rPr lang="en-US" altLang="zh-CN" dirty="0"/>
              <a:t>DMA</a:t>
            </a:r>
            <a:r>
              <a:rPr lang="zh-CN" altLang="en-US" dirty="0"/>
              <a:t>比较</a:t>
            </a:r>
            <a:endParaRPr lang="en-US" altLang="en-US" dirty="0"/>
          </a:p>
          <a:p>
            <a:pPr lvl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altLang="zh-CN" dirty="0">
                <a:latin typeface="+mn-lt"/>
                <a:ea typeface="+mn-ea"/>
              </a:rPr>
              <a:t>DMA</a:t>
            </a:r>
            <a:r>
              <a:rPr lang="zh-CN" altLang="en-US" dirty="0">
                <a:latin typeface="+mn-lt"/>
                <a:ea typeface="+mn-ea"/>
              </a:rPr>
              <a:t>：</a:t>
            </a:r>
            <a:r>
              <a:rPr lang="en-US" altLang="zh-CN" dirty="0">
                <a:latin typeface="+mn-lt"/>
                <a:ea typeface="+mn-ea"/>
              </a:rPr>
              <a:t>CPU</a:t>
            </a:r>
            <a:r>
              <a:rPr lang="zh-CN" altLang="en-US" dirty="0">
                <a:latin typeface="+mn-lt"/>
                <a:ea typeface="+mn-ea"/>
              </a:rPr>
              <a:t>每发出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一条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I/O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指令</a:t>
            </a:r>
            <a:r>
              <a:rPr lang="zh-CN" altLang="en-US" dirty="0">
                <a:latin typeface="+mn-lt"/>
                <a:ea typeface="+mn-ea"/>
              </a:rPr>
              <a:t>，以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一个</a:t>
            </a:r>
            <a:r>
              <a:rPr lang="zh-CN" altLang="en-US" dirty="0">
                <a:latin typeface="+mn-lt"/>
                <a:ea typeface="+mn-ea"/>
              </a:rPr>
              <a:t>数据块为单位完成数据读写。</a:t>
            </a:r>
            <a:r>
              <a:rPr lang="en-US" altLang="zh-CN" dirty="0">
                <a:latin typeface="+mn-lt"/>
                <a:ea typeface="+mn-ea"/>
              </a:rPr>
              <a:t>CPU</a:t>
            </a:r>
            <a:r>
              <a:rPr lang="zh-CN" altLang="en-US" dirty="0">
                <a:latin typeface="+mn-lt"/>
                <a:ea typeface="+mn-ea"/>
              </a:rPr>
              <a:t>控制传输方向、数据大小、数据在内存的位置。</a:t>
            </a:r>
          </a:p>
          <a:p>
            <a:pPr lvl="1">
              <a:spcAft>
                <a:spcPct val="20000"/>
              </a:spcAft>
              <a:buFont typeface="Wingdings" pitchFamily="2" charset="2"/>
              <a:buChar char="Ø"/>
            </a:pP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通道：是 DMA 方式的发展，有自己的</a:t>
            </a:r>
            <a:r>
              <a:rPr lang="en-US" altLang="zh-CN" dirty="0">
                <a:latin typeface="+mn-lt"/>
                <a:ea typeface="+mn-ea"/>
              </a:rPr>
              <a:t>I/O </a:t>
            </a:r>
            <a:r>
              <a:rPr lang="zh-CN" altLang="en-US" dirty="0">
                <a:latin typeface="+mn-lt"/>
                <a:ea typeface="+mn-ea"/>
              </a:rPr>
              <a:t>指令集，通过执行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通道程序</a:t>
            </a:r>
            <a:r>
              <a:rPr lang="zh-CN" altLang="en-US" dirty="0">
                <a:latin typeface="+mn-lt"/>
                <a:ea typeface="+mn-ea"/>
              </a:rPr>
              <a:t>，与设备控制器共同实现对</a:t>
            </a: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设备的控制：</a:t>
            </a:r>
            <a:endParaRPr lang="en-US" altLang="zh-CN" dirty="0">
              <a:latin typeface="+mn-lt"/>
              <a:ea typeface="+mn-ea"/>
            </a:endParaRPr>
          </a:p>
          <a:p>
            <a:pPr lvl="2">
              <a:spcAft>
                <a:spcPct val="20000"/>
              </a:spcAft>
              <a:buFont typeface="Wingdings" pitchFamily="2" charset="2"/>
              <a:buChar char="Ø"/>
            </a:pPr>
            <a:r>
              <a:rPr lang="zh-CN" altLang="en-US" dirty="0">
                <a:latin typeface="+mn-lt"/>
                <a:ea typeface="+mn-ea"/>
              </a:rPr>
              <a:t>以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一组</a:t>
            </a:r>
            <a:r>
              <a:rPr lang="zh-CN" altLang="en-US" dirty="0">
                <a:latin typeface="+mn-lt"/>
                <a:ea typeface="+mn-ea"/>
              </a:rPr>
              <a:t>数据块为单位完成数据的读</a:t>
            </a:r>
            <a:r>
              <a:rPr lang="en-US" altLang="zh-CN" dirty="0">
                <a:latin typeface="+mn-lt"/>
                <a:ea typeface="+mn-ea"/>
              </a:rPr>
              <a:t>(</a:t>
            </a:r>
            <a:r>
              <a:rPr lang="zh-CN" altLang="en-US" dirty="0">
                <a:latin typeface="+mn-lt"/>
                <a:ea typeface="+mn-ea"/>
              </a:rPr>
              <a:t>或写</a:t>
            </a:r>
            <a:r>
              <a:rPr lang="en-US" altLang="zh-CN" dirty="0">
                <a:latin typeface="+mn-lt"/>
                <a:ea typeface="+mn-ea"/>
              </a:rPr>
              <a:t>)</a:t>
            </a:r>
            <a:r>
              <a:rPr lang="zh-CN" altLang="en-US" dirty="0">
                <a:latin typeface="+mn-lt"/>
                <a:ea typeface="+mn-ea"/>
              </a:rPr>
              <a:t>控制。</a:t>
            </a:r>
            <a:endParaRPr lang="en-US" altLang="zh-CN" dirty="0">
              <a:latin typeface="+mn-lt"/>
              <a:ea typeface="+mn-ea"/>
            </a:endParaRPr>
          </a:p>
          <a:p>
            <a:pPr lvl="2">
              <a:spcAft>
                <a:spcPct val="20000"/>
              </a:spcAft>
              <a:buFont typeface="Wingdings" pitchFamily="2" charset="2"/>
              <a:buChar char="Ø"/>
            </a:pPr>
            <a:r>
              <a:rPr lang="zh-CN" altLang="en-US" dirty="0">
                <a:latin typeface="+mn-lt"/>
                <a:ea typeface="+mn-ea"/>
              </a:rPr>
              <a:t>通道控制传输方向、数据大小、数据在内存的位置。</a:t>
            </a:r>
            <a:endParaRPr lang="en-US" altLang="zh-CN" dirty="0">
              <a:latin typeface="+mn-lt"/>
              <a:ea typeface="+mn-ea"/>
            </a:endParaRPr>
          </a:p>
          <a:p>
            <a:pPr lvl="1">
              <a:spcAft>
                <a:spcPct val="20000"/>
              </a:spcAft>
              <a:buFont typeface="Wingdings" pitchFamily="2" charset="2"/>
              <a:buChar char="Ø"/>
            </a:pPr>
            <a:r>
              <a:rPr lang="zh-CN" altLang="en-US" dirty="0">
                <a:latin typeface="+mn-lt"/>
                <a:ea typeface="+mn-ea"/>
              </a:rPr>
              <a:t>通道可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实现 CPU、通道和 I/O 设备三者的并行操作</a:t>
            </a:r>
            <a:r>
              <a:rPr lang="zh-CN" altLang="en-US" dirty="0">
                <a:latin typeface="+mn-lt"/>
                <a:ea typeface="+mn-ea"/>
              </a:rPr>
              <a:t>，从而更有效地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提高整个系统的资源利用率</a:t>
            </a:r>
            <a:r>
              <a:rPr lang="zh-CN" altLang="en-US" dirty="0">
                <a:latin typeface="+mn-lt"/>
                <a:ea typeface="+mn-ea"/>
              </a:rPr>
              <a:t>。</a:t>
            </a:r>
            <a:endParaRPr kumimoji="1" lang="zh-CN" altLang="en-US" dirty="0">
              <a:latin typeface="+mn-lt"/>
              <a:ea typeface="+mn-ea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472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C8EE1-181A-3344-87DB-251B169D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4.2.5 I/O</a:t>
            </a:r>
            <a:r>
              <a:rPr kumimoji="1" lang="zh-CN" altLang="en-US" dirty="0"/>
              <a:t>功能的发展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7760CC-9B31-0744-9ED4-3F0055DA0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92163"/>
            <a:ext cx="8229600" cy="553616"/>
          </a:xfrm>
        </p:spPr>
        <p:txBody>
          <a:bodyPr/>
          <a:lstStyle/>
          <a:p>
            <a:r>
              <a:rPr kumimoji="1" lang="en-US" altLang="zh-CN" dirty="0"/>
              <a:t>I/O</a:t>
            </a:r>
            <a:r>
              <a:rPr kumimoji="1" lang="zh-CN" altLang="en-US" dirty="0"/>
              <a:t>功能的发展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7CB5C282-60EF-8A41-A012-0CA1F1955564}"/>
              </a:ext>
            </a:extLst>
          </p:cNvPr>
          <p:cNvGraphicFramePr/>
          <p:nvPr>
            <p:extLst/>
          </p:nvPr>
        </p:nvGraphicFramePr>
        <p:xfrm>
          <a:off x="467544" y="1556792"/>
          <a:ext cx="7776864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51279D9-A3EB-2B4F-9755-070FE6D35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509" y="5689600"/>
            <a:ext cx="1737995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BCA6A-FDAE-EE4F-B83F-D620C9BE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D8B024-BAF3-0F48-BB93-EB51E3317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3"/>
            <a:ext cx="8229600" cy="52658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I/O</a:t>
            </a:r>
            <a:r>
              <a:rPr kumimoji="1" lang="zh-CN" altLang="en-US" dirty="0"/>
              <a:t>的设计目标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9D0A2E3-07E3-744D-80BD-2065ECD7FE78}"/>
              </a:ext>
            </a:extLst>
          </p:cNvPr>
          <p:cNvGrpSpPr/>
          <p:nvPr/>
        </p:nvGrpSpPr>
        <p:grpSpPr>
          <a:xfrm>
            <a:off x="288105" y="1460872"/>
            <a:ext cx="3657600" cy="4788941"/>
            <a:chOff x="288105" y="1460872"/>
            <a:chExt cx="3657600" cy="4788941"/>
          </a:xfrm>
        </p:grpSpPr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43FA3B6D-44B9-6E44-A576-B9C94D8C39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8105" y="1460872"/>
              <a:ext cx="3657600" cy="527968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itchFamily="2" charset="2"/>
                <a:buChar char="v"/>
                <a:defRPr sz="2800" b="1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0" lang="zh-CN" altLang="en-US" kern="0" dirty="0">
                  <a:solidFill>
                    <a:schemeClr val="bg1"/>
                  </a:solidFill>
                </a:rPr>
                <a:t>效率</a:t>
              </a:r>
              <a:endParaRPr kumimoji="0" lang="en-US" kern="0" dirty="0">
                <a:solidFill>
                  <a:schemeClr val="bg1"/>
                </a:solidFill>
              </a:endParaRP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C2F64D6-241A-CD4B-A288-F162B0BCD8E7}"/>
                </a:ext>
              </a:extLst>
            </p:cNvPr>
            <p:cNvSpPr txBox="1">
              <a:spLocks/>
            </p:cNvSpPr>
            <p:nvPr/>
          </p:nvSpPr>
          <p:spPr>
            <a:xfrm>
              <a:off x="288105" y="1988840"/>
              <a:ext cx="3657600" cy="4260973"/>
            </a:xfrm>
            <a:prstGeom prst="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txBody>
            <a:bodyPr>
              <a:normAutofit/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itchFamily="2" charset="2"/>
                <a:buChar char="v"/>
                <a:defRPr sz="2800" b="1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ts val="1600"/>
                </a:spcBef>
                <a:buClr>
                  <a:srgbClr val="660066"/>
                </a:buClr>
              </a:pPr>
              <a:r>
                <a:rPr kumimoji="0" lang="en-US" sz="2400" b="0" kern="0" dirty="0">
                  <a:solidFill>
                    <a:schemeClr val="tx1"/>
                  </a:solidFill>
                </a:rPr>
                <a:t>I</a:t>
              </a:r>
              <a:r>
                <a:rPr kumimoji="0" lang="en-US" altLang="zh-CN" sz="2400" b="0" kern="0" dirty="0">
                  <a:solidFill>
                    <a:schemeClr val="tx1"/>
                  </a:solidFill>
                </a:rPr>
                <a:t>/O</a:t>
              </a: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设计的主要任务</a:t>
              </a:r>
              <a:endParaRPr kumimoji="0" lang="en-US" sz="2400" b="0" kern="0" dirty="0">
                <a:solidFill>
                  <a:schemeClr val="tx1"/>
                </a:solidFill>
              </a:endParaRPr>
            </a:p>
            <a:p>
              <a:pPr>
                <a:spcBef>
                  <a:spcPts val="1600"/>
                </a:spcBef>
                <a:buClr>
                  <a:srgbClr val="660066"/>
                </a:buClr>
              </a:pPr>
              <a:r>
                <a:rPr kumimoji="0" lang="en-US" altLang="zh-CN" sz="2400" b="0" kern="0" dirty="0">
                  <a:solidFill>
                    <a:schemeClr val="tx1"/>
                  </a:solidFill>
                </a:rPr>
                <a:t>I/O </a:t>
              </a: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操作通常是计算机系统的瓶颈</a:t>
              </a:r>
              <a:endParaRPr kumimoji="0" lang="en-US" sz="2400" b="0" kern="0" dirty="0">
                <a:solidFill>
                  <a:schemeClr val="tx1"/>
                </a:solidFill>
              </a:endParaRPr>
            </a:p>
            <a:p>
              <a:pPr>
                <a:spcBef>
                  <a:spcPts val="1600"/>
                </a:spcBef>
                <a:buClr>
                  <a:srgbClr val="660066"/>
                </a:buClr>
              </a:pP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与内存和处理器相比，大多数</a:t>
              </a:r>
              <a:r>
                <a:rPr kumimoji="0" lang="en-US" altLang="zh-CN" sz="2400" b="0" kern="0" dirty="0">
                  <a:solidFill>
                    <a:schemeClr val="tx1"/>
                  </a:solidFill>
                </a:rPr>
                <a:t>I/O</a:t>
              </a: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设备的速度都很低</a:t>
              </a:r>
              <a:endParaRPr kumimoji="0" lang="en-US" sz="2400" b="0" kern="0" dirty="0">
                <a:solidFill>
                  <a:schemeClr val="tx1"/>
                </a:solidFill>
              </a:endParaRPr>
            </a:p>
            <a:p>
              <a:pPr>
                <a:spcBef>
                  <a:spcPts val="1600"/>
                </a:spcBef>
                <a:buClr>
                  <a:srgbClr val="660066"/>
                </a:buClr>
              </a:pP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最受关注的是磁盘</a:t>
              </a:r>
              <a:r>
                <a:rPr kumimoji="0" lang="en-US" altLang="zh-CN" sz="2400" b="0" kern="0" dirty="0">
                  <a:solidFill>
                    <a:schemeClr val="tx1"/>
                  </a:solidFill>
                </a:rPr>
                <a:t>I/O</a:t>
              </a:r>
              <a:endParaRPr kumimoji="0" lang="en-US" sz="2400" b="0" kern="0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55DE18C-05C1-0347-A3EE-F7F700293196}"/>
              </a:ext>
            </a:extLst>
          </p:cNvPr>
          <p:cNvGrpSpPr/>
          <p:nvPr/>
        </p:nvGrpSpPr>
        <p:grpSpPr>
          <a:xfrm>
            <a:off x="4932040" y="1425277"/>
            <a:ext cx="4060365" cy="4968553"/>
            <a:chOff x="4932040" y="1425277"/>
            <a:chExt cx="4060365" cy="4968553"/>
          </a:xfrm>
        </p:grpSpPr>
        <p:sp>
          <p:nvSpPr>
            <p:cNvPr id="6" name="Text Placeholder 4">
              <a:extLst>
                <a:ext uri="{FF2B5EF4-FFF2-40B4-BE49-F238E27FC236}">
                  <a16:creationId xmlns:a16="http://schemas.microsoft.com/office/drawing/2014/main" id="{1AF80E13-DEBE-0845-A2FF-7CEAB8B3A42C}"/>
                </a:ext>
              </a:extLst>
            </p:cNvPr>
            <p:cNvSpPr txBox="1">
              <a:spLocks/>
            </p:cNvSpPr>
            <p:nvPr/>
          </p:nvSpPr>
          <p:spPr>
            <a:xfrm>
              <a:off x="4932040" y="1425277"/>
              <a:ext cx="4060365" cy="563563"/>
            </a:xfrm>
            <a:prstGeom prst="rect">
              <a:avLst/>
            </a:prstGeom>
            <a:solidFill>
              <a:srgbClr val="0070C0"/>
            </a:solidFill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itchFamily="2" charset="2"/>
                <a:buChar char="v"/>
                <a:defRPr sz="2800" b="1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kumimoji="0" lang="zh-CN" altLang="en-US" kern="0" dirty="0">
                  <a:solidFill>
                    <a:schemeClr val="bg1"/>
                  </a:solidFill>
                </a:rPr>
                <a:t>通用性</a:t>
              </a:r>
              <a:endParaRPr kumimoji="0" lang="en-US" kern="0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8189BE5F-6218-B049-ACC6-9AFB440B8A0A}"/>
                </a:ext>
              </a:extLst>
            </p:cNvPr>
            <p:cNvSpPr txBox="1">
              <a:spLocks/>
            </p:cNvSpPr>
            <p:nvPr/>
          </p:nvSpPr>
          <p:spPr>
            <a:xfrm>
              <a:off x="4932040" y="1988840"/>
              <a:ext cx="4060365" cy="4404990"/>
            </a:xfrm>
            <a:prstGeom prst="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txBody>
            <a:bodyPr>
              <a:noAutofit/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itchFamily="2" charset="2"/>
                <a:buChar char="v"/>
                <a:defRPr sz="2800" b="1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ts val="1600"/>
                </a:spcBef>
                <a:buClr>
                  <a:srgbClr val="660066"/>
                </a:buClr>
              </a:pP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用一种统一的方式处理所有设备</a:t>
              </a:r>
              <a:endParaRPr kumimoji="0" lang="en-US" altLang="zh-CN" sz="2400" b="0" kern="0" dirty="0">
                <a:solidFill>
                  <a:schemeClr val="tx1"/>
                </a:solidFill>
                <a:latin typeface="+mn-ea"/>
              </a:endParaRPr>
            </a:p>
            <a:p>
              <a:pPr>
                <a:spcBef>
                  <a:spcPts val="1600"/>
                </a:spcBef>
                <a:buClr>
                  <a:srgbClr val="660066"/>
                </a:buClr>
              </a:pP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处理器</a:t>
              </a: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看待</a:t>
              </a:r>
              <a:r>
                <a:rPr kumimoji="0" lang="en-US" altLang="zh-CN" sz="2400" b="0" kern="0" dirty="0">
                  <a:solidFill>
                    <a:schemeClr val="tx1"/>
                  </a:solidFill>
                </a:rPr>
                <a:t>I/O</a:t>
              </a: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设备的方式要统一；操作系统管理</a:t>
              </a:r>
              <a:r>
                <a:rPr kumimoji="0" lang="en-US" altLang="zh-CN" sz="2400" b="0" kern="0" dirty="0">
                  <a:solidFill>
                    <a:schemeClr val="tx1"/>
                  </a:solidFill>
                </a:rPr>
                <a:t>I/O</a:t>
              </a: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设备和</a:t>
              </a:r>
              <a:r>
                <a:rPr kumimoji="0" lang="en-US" sz="2400" b="0" kern="0" dirty="0">
                  <a:solidFill>
                    <a:schemeClr val="tx1"/>
                  </a:solidFill>
                </a:rPr>
                <a:t>I/O </a:t>
              </a:r>
              <a:r>
                <a:rPr kumimoji="0" lang="zh-CN" altLang="en-US" sz="2400" b="0" kern="0" dirty="0">
                  <a:solidFill>
                    <a:schemeClr val="tx1"/>
                  </a:solidFill>
                </a:rPr>
                <a:t>操作的方式要统一</a:t>
              </a:r>
              <a:endParaRPr kumimoji="0" lang="en-US" altLang="zh-CN" sz="2400" b="0" kern="0" dirty="0">
                <a:solidFill>
                  <a:schemeClr val="tx1"/>
                </a:solidFill>
              </a:endParaRPr>
            </a:p>
            <a:p>
              <a:pPr>
                <a:spcBef>
                  <a:spcPts val="1600"/>
                </a:spcBef>
                <a:buClr>
                  <a:srgbClr val="660066"/>
                </a:buClr>
              </a:pP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设备的多样性使得实现通用性较困难</a:t>
              </a:r>
              <a:endParaRPr kumimoji="0" lang="en-US" altLang="zh-CN" sz="2400" b="0" kern="0" dirty="0">
                <a:solidFill>
                  <a:schemeClr val="tx1"/>
                </a:solidFill>
                <a:latin typeface="+mn-ea"/>
              </a:endParaRPr>
            </a:p>
            <a:p>
              <a:pPr>
                <a:spcBef>
                  <a:spcPts val="1600"/>
                </a:spcBef>
                <a:buClr>
                  <a:srgbClr val="660066"/>
                </a:buClr>
              </a:pP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因此使用层次化的、模块化的方法设计</a:t>
              </a:r>
              <a:r>
                <a:rPr kumimoji="0" lang="en-US" altLang="zh-CN" sz="2400" b="0" kern="0" dirty="0">
                  <a:solidFill>
                    <a:schemeClr val="tx1"/>
                  </a:solidFill>
                </a:rPr>
                <a:t>I/O</a:t>
              </a:r>
              <a:r>
                <a:rPr kumimoji="0" lang="zh-CN" altLang="en-US" sz="2400" b="0" kern="0" dirty="0">
                  <a:solidFill>
                    <a:schemeClr val="tx1"/>
                  </a:solidFill>
                  <a:latin typeface="+mn-ea"/>
                </a:rPr>
                <a:t>功能</a:t>
              </a:r>
              <a:endParaRPr kumimoji="0" lang="en-US" b="0" kern="0" dirty="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28D15EDF-6085-8942-9B37-E0255EBFAA46}"/>
              </a:ext>
            </a:extLst>
          </p:cNvPr>
          <p:cNvCxnSpPr/>
          <p:nvPr/>
        </p:nvCxnSpPr>
        <p:spPr>
          <a:xfrm>
            <a:off x="4427984" y="1628800"/>
            <a:ext cx="0" cy="460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56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CD977-0C55-8B4A-A6E2-77D5423FB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08720"/>
            <a:ext cx="8229600" cy="576064"/>
          </a:xfrm>
        </p:spPr>
        <p:txBody>
          <a:bodyPr/>
          <a:lstStyle/>
          <a:p>
            <a:r>
              <a:rPr kumimoji="1" lang="zh-CN" altLang="en-US" dirty="0"/>
              <a:t>层次化的设计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0B0AE4-01A6-3E4B-A280-02186209FEF6}"/>
              </a:ext>
            </a:extLst>
          </p:cNvPr>
          <p:cNvSpPr txBox="1">
            <a:spLocks/>
          </p:cNvSpPr>
          <p:nvPr/>
        </p:nvSpPr>
        <p:spPr bwMode="auto">
          <a:xfrm>
            <a:off x="321494" y="1601341"/>
            <a:ext cx="849897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660066"/>
              </a:buClr>
            </a:pPr>
            <a:r>
              <a:rPr kumimoji="0" lang="zh-CN" altLang="en-US" b="0" kern="0" dirty="0">
                <a:solidFill>
                  <a:schemeClr val="tx1"/>
                </a:solidFill>
              </a:rPr>
              <a:t>操作系统的功能可以根据复杂性、</a:t>
            </a:r>
            <a:r>
              <a:rPr kumimoji="0" lang="zh-CN" altLang="en-US" b="0" u="sng" kern="0" dirty="0">
                <a:solidFill>
                  <a:schemeClr val="tx1"/>
                </a:solidFill>
              </a:rPr>
              <a:t>特征时间尺度</a:t>
            </a:r>
            <a:r>
              <a:rPr kumimoji="0" lang="en-US" altLang="zh-CN" b="0" u="sng" kern="0" dirty="0">
                <a:solidFill>
                  <a:schemeClr val="tx1"/>
                </a:solidFill>
              </a:rPr>
              <a:t>(time scale)</a:t>
            </a:r>
            <a:r>
              <a:rPr kumimoji="0" lang="zh-CN" altLang="en-US" b="0" kern="0" dirty="0">
                <a:solidFill>
                  <a:schemeClr val="tx1"/>
                </a:solidFill>
              </a:rPr>
              <a:t>和层次的抽象来分开</a:t>
            </a:r>
            <a:endParaRPr kumimoji="0" lang="en-US" altLang="zh-CN" b="0" kern="0" dirty="0">
              <a:solidFill>
                <a:schemeClr val="tx1"/>
              </a:solidFill>
            </a:endParaRPr>
          </a:p>
          <a:p>
            <a:pPr>
              <a:buClr>
                <a:srgbClr val="660066"/>
              </a:buClr>
            </a:pPr>
            <a:endParaRPr kumimoji="0" lang="en-US" b="0" kern="0" dirty="0">
              <a:solidFill>
                <a:schemeClr val="tx1"/>
              </a:solidFill>
            </a:endParaRPr>
          </a:p>
          <a:p>
            <a:pPr>
              <a:buClr>
                <a:srgbClr val="660066"/>
              </a:buClr>
            </a:pPr>
            <a:r>
              <a:rPr kumimoji="0" lang="zh-CN" altLang="en-US" b="0" kern="0" dirty="0">
                <a:solidFill>
                  <a:schemeClr val="tx1"/>
                </a:solidFill>
              </a:rPr>
              <a:t>具体可以采用层次划分的方式来组织操作系统的功能</a:t>
            </a:r>
            <a:endParaRPr kumimoji="0" lang="en-US" altLang="zh-CN" b="0" kern="0" dirty="0">
              <a:solidFill>
                <a:schemeClr val="tx1"/>
              </a:solidFill>
            </a:endParaRPr>
          </a:p>
          <a:p>
            <a:pPr>
              <a:buClr>
                <a:srgbClr val="660066"/>
              </a:buClr>
            </a:pPr>
            <a:endParaRPr kumimoji="0" lang="en-US" b="0" kern="0" dirty="0">
              <a:solidFill>
                <a:schemeClr val="tx1"/>
              </a:solidFill>
            </a:endParaRPr>
          </a:p>
          <a:p>
            <a:pPr>
              <a:buClr>
                <a:srgbClr val="660066"/>
              </a:buClr>
            </a:pPr>
            <a:r>
              <a:rPr kumimoji="0" lang="zh-CN" altLang="en-US" b="0" kern="0" dirty="0">
                <a:solidFill>
                  <a:schemeClr val="tx1"/>
                </a:solidFill>
              </a:rPr>
              <a:t>每一层执行相关的子功能</a:t>
            </a:r>
            <a:endParaRPr kumimoji="0" lang="en-US" altLang="zh-CN" b="0" kern="0" dirty="0">
              <a:solidFill>
                <a:schemeClr val="tx1"/>
              </a:solidFill>
            </a:endParaRPr>
          </a:p>
          <a:p>
            <a:pPr>
              <a:buClr>
                <a:srgbClr val="660066"/>
              </a:buClr>
            </a:pPr>
            <a:endParaRPr kumimoji="0" lang="en-US" b="0" kern="0" dirty="0">
              <a:solidFill>
                <a:schemeClr val="tx1"/>
              </a:solidFill>
            </a:endParaRPr>
          </a:p>
          <a:p>
            <a:pPr>
              <a:buClr>
                <a:srgbClr val="660066"/>
              </a:buClr>
            </a:pPr>
            <a:r>
              <a:rPr kumimoji="0" lang="zh-CN" altLang="en-US" b="0" kern="0" dirty="0">
                <a:solidFill>
                  <a:schemeClr val="tx1"/>
                </a:solidFill>
              </a:rPr>
              <a:t>分层定义，使得某层的功能变化不影响其他层次</a:t>
            </a:r>
            <a:endParaRPr kumimoji="0" lang="en-US" b="0" kern="0" dirty="0">
              <a:solidFill>
                <a:schemeClr val="tx1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CF009C9-1073-D14D-BA05-214E512B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</p:spTree>
    <p:extLst>
      <p:ext uri="{BB962C8B-B14F-4D97-AF65-F5344CB8AC3E}">
        <p14:creationId xmlns:p14="http://schemas.microsoft.com/office/powerpoint/2010/main" val="25957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40D7B-7B0A-294E-92FF-F9CB8C0C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7D686-ACCD-C645-ABAD-A2F2C59EA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8" y="875985"/>
            <a:ext cx="6341497" cy="5217412"/>
          </a:xfrm>
        </p:spPr>
        <p:txBody>
          <a:bodyPr/>
          <a:lstStyle/>
          <a:p>
            <a:pPr algn="just"/>
            <a:r>
              <a:rPr kumimoji="1" lang="en-US" altLang="zh-CN" dirty="0"/>
              <a:t>I/O</a:t>
            </a:r>
            <a:r>
              <a:rPr kumimoji="1" lang="zh-CN" altLang="en-US" dirty="0"/>
              <a:t>功能组织模型</a:t>
            </a:r>
            <a:endParaRPr kumimoji="1" lang="en-US" altLang="zh-CN" dirty="0"/>
          </a:p>
          <a:p>
            <a:pPr lvl="1" algn="just"/>
            <a:r>
              <a:rPr kumimoji="1" lang="zh-CN" altLang="en-US" dirty="0">
                <a:solidFill>
                  <a:srgbClr val="FF0000"/>
                </a:solidFill>
                <a:latin typeface="+mn-lt"/>
                <a:ea typeface="+mn-ea"/>
              </a:rPr>
              <a:t>逻辑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  <a:ea typeface="+mn-ea"/>
              </a:rPr>
              <a:t>I/O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：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</a:rPr>
              <a:t>把设备当作逻辑资源处理，不关心控制设备的细节。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 algn="just"/>
            <a:r>
              <a:rPr kumimoji="1" lang="zh-CN" altLang="en-US" dirty="0">
                <a:solidFill>
                  <a:srgbClr val="FF0000"/>
                </a:solidFill>
                <a:latin typeface="+mn-lt"/>
                <a:ea typeface="+mn-ea"/>
              </a:rPr>
              <a:t>设备</a:t>
            </a:r>
            <a:r>
              <a:rPr kumimoji="1" lang="en-US" altLang="zh-CN" dirty="0">
                <a:solidFill>
                  <a:srgbClr val="FF0000"/>
                </a:solidFill>
                <a:latin typeface="+mn-lt"/>
                <a:ea typeface="+mn-ea"/>
              </a:rPr>
              <a:t>I/O</a:t>
            </a:r>
            <a:r>
              <a:rPr kumimoji="1" lang="zh-CN" altLang="en-US" dirty="0">
                <a:solidFill>
                  <a:srgbClr val="FF0000"/>
                </a:solidFill>
                <a:latin typeface="+mn-lt"/>
                <a:ea typeface="+mn-ea"/>
              </a:rPr>
              <a:t>：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</a:rPr>
              <a:t>请求的操作和数据被转换成对应的</a:t>
            </a: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</a:rPr>
              <a:t>I/O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</a:rPr>
              <a:t>指令、通道指令和控制器指令，并可以使用缓冲提高效率。</a:t>
            </a:r>
            <a:endParaRPr kumimoji="1" lang="en-US" altLang="zh-CN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 algn="just"/>
            <a:r>
              <a:rPr kumimoji="1" lang="zh-CN" altLang="en-US" dirty="0">
                <a:solidFill>
                  <a:srgbClr val="FF0000"/>
                </a:solidFill>
                <a:latin typeface="+mn-lt"/>
                <a:ea typeface="+mn-ea"/>
              </a:rPr>
              <a:t>调度和控制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：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</a:rPr>
              <a:t>与硬件真正发生交互的软件层。处理中断，收集和报告</a:t>
            </a:r>
            <a:r>
              <a:rPr kumimoji="1" lang="en-US" altLang="zh-CN" dirty="0">
                <a:solidFill>
                  <a:schemeClr val="tx1"/>
                </a:solidFill>
                <a:latin typeface="+mn-lt"/>
                <a:ea typeface="+mn-ea"/>
              </a:rPr>
              <a:t>I/O</a:t>
            </a:r>
            <a:r>
              <a:rPr kumimoji="1" lang="zh-CN" altLang="en-US" dirty="0">
                <a:solidFill>
                  <a:schemeClr val="tx1"/>
                </a:solidFill>
                <a:latin typeface="+mn-lt"/>
                <a:ea typeface="+mn-ea"/>
              </a:rPr>
              <a:t>状态</a:t>
            </a:r>
            <a:r>
              <a:rPr kumimoji="1" lang="zh-CN" altLang="en-US" dirty="0">
                <a:latin typeface="+mn-lt"/>
                <a:ea typeface="+mn-ea"/>
              </a:rPr>
              <a:t>。</a:t>
            </a:r>
            <a:endParaRPr lang="en-US" altLang="zh-CN" dirty="0">
              <a:latin typeface="+mn-lt"/>
              <a:ea typeface="+mn-ea"/>
            </a:endParaRPr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kumimoji="1" lang="en-US" altLang="zh-CN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EBA192B-742F-A443-823E-11FB3437FD93}"/>
              </a:ext>
            </a:extLst>
          </p:cNvPr>
          <p:cNvGrpSpPr/>
          <p:nvPr/>
        </p:nvGrpSpPr>
        <p:grpSpPr>
          <a:xfrm>
            <a:off x="6948264" y="1017383"/>
            <a:ext cx="1158342" cy="4959231"/>
            <a:chOff x="1613458" y="1484784"/>
            <a:chExt cx="1158342" cy="495923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7CE2F6B-9113-064B-95E2-F59E4908C179}"/>
                </a:ext>
              </a:extLst>
            </p:cNvPr>
            <p:cNvSpPr/>
            <p:nvPr/>
          </p:nvSpPr>
          <p:spPr>
            <a:xfrm>
              <a:off x="1619672" y="1484784"/>
              <a:ext cx="1152128" cy="4320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用户进程</a:t>
              </a: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C1B0C04F-5A18-AF45-A8D7-FD64E46E30C4}"/>
                </a:ext>
              </a:extLst>
            </p:cNvPr>
            <p:cNvSpPr/>
            <p:nvPr/>
          </p:nvSpPr>
          <p:spPr>
            <a:xfrm>
              <a:off x="1619672" y="2896473"/>
              <a:ext cx="1152128" cy="432048"/>
            </a:xfrm>
            <a:prstGeom prst="round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逻辑</a:t>
              </a:r>
              <a:r>
                <a:rPr kumimoji="1" lang="en-US" altLang="zh-CN" sz="1800" dirty="0">
                  <a:solidFill>
                    <a:schemeClr val="tx1"/>
                  </a:solidFill>
                </a:rPr>
                <a:t>I/O</a:t>
              </a:r>
              <a:endParaRPr kumimoji="1"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ECD9920D-F079-5042-A64F-72B01AA3E42F}"/>
                </a:ext>
              </a:extLst>
            </p:cNvPr>
            <p:cNvSpPr/>
            <p:nvPr/>
          </p:nvSpPr>
          <p:spPr>
            <a:xfrm>
              <a:off x="1613458" y="4491841"/>
              <a:ext cx="1152128" cy="432048"/>
            </a:xfrm>
            <a:prstGeom prst="round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设备</a:t>
              </a:r>
              <a:r>
                <a:rPr kumimoji="1" lang="en-US" altLang="zh-CN" sz="1800" dirty="0">
                  <a:solidFill>
                    <a:schemeClr val="tx1"/>
                  </a:solidFill>
                </a:rPr>
                <a:t>I/O</a:t>
              </a:r>
              <a:endParaRPr kumimoji="1"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095E0CB2-FB8F-6542-96DD-DD8B24707E8A}"/>
                </a:ext>
              </a:extLst>
            </p:cNvPr>
            <p:cNvSpPr/>
            <p:nvPr/>
          </p:nvSpPr>
          <p:spPr>
            <a:xfrm>
              <a:off x="1613458" y="5251904"/>
              <a:ext cx="1152128" cy="432048"/>
            </a:xfrm>
            <a:prstGeom prst="round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调度和控制</a:t>
              </a: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FF4712B8-46C5-AB47-A3E7-EBE112D8ABA9}"/>
                </a:ext>
              </a:extLst>
            </p:cNvPr>
            <p:cNvSpPr/>
            <p:nvPr/>
          </p:nvSpPr>
          <p:spPr>
            <a:xfrm>
              <a:off x="1613458" y="6011967"/>
              <a:ext cx="1152128" cy="43204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bg1"/>
                  </a:solidFill>
                </a:rPr>
                <a:t>硬件</a:t>
              </a:r>
            </a:p>
          </p:txBody>
        </p: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F209A152-6835-A94E-8C88-BFA207D37666}"/>
                </a:ext>
              </a:extLst>
            </p:cNvPr>
            <p:cNvCxnSpPr/>
            <p:nvPr/>
          </p:nvCxnSpPr>
          <p:spPr>
            <a:xfrm>
              <a:off x="2195736" y="1916832"/>
              <a:ext cx="0" cy="97964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5370578D-E13B-C340-AED8-63E99765C568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3328521"/>
              <a:ext cx="0" cy="11633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F793D563-1040-1B44-951F-B0659330C619}"/>
                </a:ext>
              </a:extLst>
            </p:cNvPr>
            <p:cNvCxnSpPr/>
            <p:nvPr/>
          </p:nvCxnSpPr>
          <p:spPr>
            <a:xfrm>
              <a:off x="2184790" y="4923889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A499005A-F4AC-9842-9C83-C2F2F5E876F3}"/>
                </a:ext>
              </a:extLst>
            </p:cNvPr>
            <p:cNvCxnSpPr/>
            <p:nvPr/>
          </p:nvCxnSpPr>
          <p:spPr>
            <a:xfrm>
              <a:off x="2184790" y="5683952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02B1D730-3666-F041-AED3-4150B3532093}"/>
              </a:ext>
            </a:extLst>
          </p:cNvPr>
          <p:cNvSpPr txBox="1"/>
          <p:nvPr/>
        </p:nvSpPr>
        <p:spPr>
          <a:xfrm>
            <a:off x="6864992" y="6093397"/>
            <a:ext cx="1331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(a)</a:t>
            </a:r>
            <a:r>
              <a:rPr kumimoji="1" lang="zh-CN" altLang="en-US" sz="1200" b="1" dirty="0"/>
              <a:t>逻辑外部设备</a:t>
            </a:r>
          </a:p>
        </p:txBody>
      </p:sp>
    </p:spTree>
    <p:extLst>
      <p:ext uri="{BB962C8B-B14F-4D97-AF65-F5344CB8AC3E}">
        <p14:creationId xmlns:p14="http://schemas.microsoft.com/office/powerpoint/2010/main" val="95748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主要内容</a:t>
            </a:r>
          </a:p>
        </p:txBody>
      </p: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1835696" y="1196752"/>
            <a:ext cx="5410200" cy="665162"/>
            <a:chOff x="1152" y="1131"/>
            <a:chExt cx="3408" cy="419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10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1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2" name="AutoShape 6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2112" y="1179"/>
              <a:ext cx="14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defRPr/>
              </a:pPr>
              <a:r>
                <a:rPr lang="en-US" altLang="zh-CN" sz="2800" dirty="0">
                  <a:latin typeface="+mn-lt"/>
                  <a:ea typeface="+mn-ea"/>
                </a:rPr>
                <a:t>I/O</a:t>
              </a:r>
              <a:r>
                <a:rPr lang="zh-CN" altLang="en-US" sz="2800" dirty="0">
                  <a:latin typeface="+mn-lt"/>
                  <a:ea typeface="+mn-ea"/>
                </a:rPr>
                <a:t>设备</a:t>
              </a:r>
              <a:endParaRPr lang="en-US" altLang="zh-CN" sz="2800" dirty="0">
                <a:latin typeface="+mn-lt"/>
                <a:ea typeface="+mn-ea"/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gray">
            <a:xfrm>
              <a:off x="1195" y="1193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4.1</a:t>
              </a:r>
            </a:p>
          </p:txBody>
        </p:sp>
      </p:grpSp>
      <p:grpSp>
        <p:nvGrpSpPr>
          <p:cNvPr id="5" name="Group 55"/>
          <p:cNvGrpSpPr>
            <a:grpSpLocks/>
          </p:cNvGrpSpPr>
          <p:nvPr/>
        </p:nvGrpSpPr>
        <p:grpSpPr bwMode="auto">
          <a:xfrm>
            <a:off x="1835696" y="2111152"/>
            <a:ext cx="5410200" cy="665162"/>
            <a:chOff x="1152" y="1707"/>
            <a:chExt cx="3408" cy="419"/>
          </a:xfrm>
        </p:grpSpPr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17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8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9" name="AutoShape 10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195" y="1769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4.2</a:t>
              </a:r>
            </a:p>
          </p:txBody>
        </p:sp>
      </p:grpSp>
      <p:grpSp>
        <p:nvGrpSpPr>
          <p:cNvPr id="13" name="Group 56"/>
          <p:cNvGrpSpPr>
            <a:grpSpLocks/>
          </p:cNvGrpSpPr>
          <p:nvPr/>
        </p:nvGrpSpPr>
        <p:grpSpPr bwMode="auto">
          <a:xfrm>
            <a:off x="1835696" y="3003327"/>
            <a:ext cx="5410200" cy="665162"/>
            <a:chOff x="1152" y="2269"/>
            <a:chExt cx="3408" cy="419"/>
          </a:xfrm>
        </p:grpSpPr>
        <p:grpSp>
          <p:nvGrpSpPr>
            <p:cNvPr id="14" name="Group 17"/>
            <p:cNvGrpSpPr>
              <a:grpSpLocks/>
            </p:cNvGrpSpPr>
            <p:nvPr/>
          </p:nvGrpSpPr>
          <p:grpSpPr bwMode="auto">
            <a:xfrm>
              <a:off x="1152" y="2269"/>
              <a:ext cx="480" cy="419"/>
              <a:chOff x="1110" y="2656"/>
              <a:chExt cx="1549" cy="1351"/>
            </a:xfrm>
          </p:grpSpPr>
          <p:sp>
            <p:nvSpPr>
              <p:cNvPr id="24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26" name="AutoShape 20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1536" y="2653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23" name="Text Box 27"/>
            <p:cNvSpPr txBox="1">
              <a:spLocks noChangeArrowheads="1"/>
            </p:cNvSpPr>
            <p:nvPr/>
          </p:nvSpPr>
          <p:spPr bwMode="gray">
            <a:xfrm>
              <a:off x="1195" y="2331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4.3</a:t>
              </a:r>
            </a:p>
          </p:txBody>
        </p:sp>
      </p:grpSp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3059832" y="2153295"/>
            <a:ext cx="30172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800" dirty="0">
                <a:latin typeface="+mn-lt"/>
                <a:ea typeface="+mn-ea"/>
              </a:rPr>
              <a:t>I/O</a:t>
            </a:r>
            <a:r>
              <a:rPr lang="zh-CN" altLang="en-US" sz="2800" dirty="0">
                <a:latin typeface="+mn-lt"/>
                <a:ea typeface="+mn-ea"/>
              </a:rPr>
              <a:t>控制方式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2840273" y="3975077"/>
            <a:ext cx="34563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800" dirty="0">
                <a:latin typeface="+mn-lt"/>
              </a:rPr>
              <a:t>I/O</a:t>
            </a:r>
            <a:r>
              <a:rPr lang="zh-CN" altLang="en-US" sz="2800" dirty="0">
                <a:latin typeface="+mn-lt"/>
              </a:rPr>
              <a:t>缓冲</a:t>
            </a:r>
            <a:endParaRPr lang="en-US" altLang="zh-CN" sz="2800" dirty="0">
              <a:latin typeface="+mn-lt"/>
            </a:endParaRPr>
          </a:p>
        </p:txBody>
      </p:sp>
      <p:grpSp>
        <p:nvGrpSpPr>
          <p:cNvPr id="27" name="Group 54"/>
          <p:cNvGrpSpPr>
            <a:grpSpLocks/>
          </p:cNvGrpSpPr>
          <p:nvPr/>
        </p:nvGrpSpPr>
        <p:grpSpPr bwMode="auto">
          <a:xfrm>
            <a:off x="1835696" y="4708054"/>
            <a:ext cx="5410200" cy="665162"/>
            <a:chOff x="1152" y="1131"/>
            <a:chExt cx="3408" cy="419"/>
          </a:xfrm>
        </p:grpSpPr>
        <p:grpSp>
          <p:nvGrpSpPr>
            <p:cNvPr id="28" name="Group 3"/>
            <p:cNvGrpSpPr>
              <a:grpSpLocks/>
            </p:cNvGrpSpPr>
            <p:nvPr/>
          </p:nvGrpSpPr>
          <p:grpSpPr bwMode="auto">
            <a:xfrm>
              <a:off x="1152" y="1131"/>
              <a:ext cx="480" cy="419"/>
              <a:chOff x="1110" y="2656"/>
              <a:chExt cx="1549" cy="1351"/>
            </a:xfrm>
          </p:grpSpPr>
          <p:sp>
            <p:nvSpPr>
              <p:cNvPr id="32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33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36" name="AutoShape 6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1536" y="1515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30" name="Text Box 12"/>
            <p:cNvSpPr txBox="1">
              <a:spLocks noChangeArrowheads="1"/>
            </p:cNvSpPr>
            <p:nvPr/>
          </p:nvSpPr>
          <p:spPr bwMode="auto">
            <a:xfrm>
              <a:off x="2241" y="1179"/>
              <a:ext cx="113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黑体" pitchFamily="49" charset="-122"/>
                </a:defRPr>
              </a:lvl9pPr>
            </a:lstStyle>
            <a:p>
              <a:pPr>
                <a:defRPr/>
              </a:pPr>
              <a:endParaRPr lang="en-US" altLang="zh-CN" sz="2800" dirty="0">
                <a:latin typeface="+mn-lt"/>
                <a:ea typeface="+mn-ea"/>
              </a:endParaRPr>
            </a:p>
          </p:txBody>
        </p:sp>
        <p:sp>
          <p:nvSpPr>
            <p:cNvPr id="31" name="Text Box 13"/>
            <p:cNvSpPr txBox="1">
              <a:spLocks noChangeArrowheads="1"/>
            </p:cNvSpPr>
            <p:nvPr/>
          </p:nvSpPr>
          <p:spPr bwMode="gray">
            <a:xfrm>
              <a:off x="1195" y="1193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4.5</a:t>
              </a:r>
            </a:p>
          </p:txBody>
        </p:sp>
      </p:grpSp>
      <p:grpSp>
        <p:nvGrpSpPr>
          <p:cNvPr id="37" name="Group 55"/>
          <p:cNvGrpSpPr>
            <a:grpSpLocks/>
          </p:cNvGrpSpPr>
          <p:nvPr/>
        </p:nvGrpSpPr>
        <p:grpSpPr bwMode="auto">
          <a:xfrm>
            <a:off x="1835696" y="3913892"/>
            <a:ext cx="5410200" cy="665162"/>
            <a:chOff x="1152" y="1707"/>
            <a:chExt cx="3408" cy="419"/>
          </a:xfrm>
        </p:grpSpPr>
        <p:grpSp>
          <p:nvGrpSpPr>
            <p:cNvPr id="38" name="Group 7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41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42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39" name="Line 14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40" name="Text Box 16"/>
            <p:cNvSpPr txBox="1">
              <a:spLocks noChangeArrowheads="1"/>
            </p:cNvSpPr>
            <p:nvPr/>
          </p:nvSpPr>
          <p:spPr bwMode="gray">
            <a:xfrm>
              <a:off x="1195" y="1769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4.4</a:t>
              </a:r>
            </a:p>
          </p:txBody>
        </p:sp>
      </p:grpSp>
      <p:sp>
        <p:nvSpPr>
          <p:cNvPr id="51" name="Text Box 12"/>
          <p:cNvSpPr txBox="1">
            <a:spLocks noChangeArrowheads="1"/>
          </p:cNvSpPr>
          <p:nvPr/>
        </p:nvSpPr>
        <p:spPr bwMode="auto">
          <a:xfrm>
            <a:off x="3035796" y="3136920"/>
            <a:ext cx="360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latin typeface="+mn-lt"/>
                <a:ea typeface="+mn-ea"/>
              </a:rPr>
              <a:t>操作系统的设计问题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3167844" y="5593865"/>
            <a:ext cx="30243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latin typeface="+mn-lt"/>
                <a:ea typeface="+mn-ea"/>
              </a:rPr>
              <a:t>磁盘高速缓存</a:t>
            </a:r>
            <a:endParaRPr lang="en-US" altLang="zh-CN" sz="2800" dirty="0">
              <a:latin typeface="+mn-lt"/>
              <a:ea typeface="+mn-ea"/>
            </a:endParaRPr>
          </a:p>
        </p:txBody>
      </p:sp>
      <p:grpSp>
        <p:nvGrpSpPr>
          <p:cNvPr id="54" name="Group 55"/>
          <p:cNvGrpSpPr>
            <a:grpSpLocks/>
          </p:cNvGrpSpPr>
          <p:nvPr/>
        </p:nvGrpSpPr>
        <p:grpSpPr bwMode="auto">
          <a:xfrm>
            <a:off x="1826096" y="5517232"/>
            <a:ext cx="5410200" cy="665162"/>
            <a:chOff x="1152" y="1707"/>
            <a:chExt cx="3408" cy="419"/>
          </a:xfrm>
        </p:grpSpPr>
        <p:grpSp>
          <p:nvGrpSpPr>
            <p:cNvPr id="55" name="Group 7"/>
            <p:cNvGrpSpPr>
              <a:grpSpLocks/>
            </p:cNvGrpSpPr>
            <p:nvPr/>
          </p:nvGrpSpPr>
          <p:grpSpPr bwMode="auto">
            <a:xfrm>
              <a:off x="1152" y="1707"/>
              <a:ext cx="480" cy="419"/>
              <a:chOff x="3174" y="2656"/>
              <a:chExt cx="1549" cy="1351"/>
            </a:xfrm>
          </p:grpSpPr>
          <p:sp>
            <p:nvSpPr>
              <p:cNvPr id="58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59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60" name="AutoShape 10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6" name="Line 14"/>
            <p:cNvSpPr>
              <a:spLocks noChangeShapeType="1"/>
            </p:cNvSpPr>
            <p:nvPr/>
          </p:nvSpPr>
          <p:spPr bwMode="auto">
            <a:xfrm>
              <a:off x="1536" y="2091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>
                <a:latin typeface="+mn-lt"/>
              </a:endParaRPr>
            </a:p>
          </p:txBody>
        </p:sp>
        <p:sp>
          <p:nvSpPr>
            <p:cNvPr id="57" name="Text Box 16"/>
            <p:cNvSpPr txBox="1">
              <a:spLocks noChangeArrowheads="1"/>
            </p:cNvSpPr>
            <p:nvPr/>
          </p:nvSpPr>
          <p:spPr bwMode="gray">
            <a:xfrm>
              <a:off x="1195" y="1769"/>
              <a:ext cx="38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dirty="0">
                  <a:solidFill>
                    <a:schemeClr val="bg1"/>
                  </a:solidFill>
                  <a:latin typeface="+mn-lt"/>
                </a:rPr>
                <a:t>4.6</a:t>
              </a:r>
            </a:p>
          </p:txBody>
        </p:sp>
      </p:grpSp>
      <p:sp>
        <p:nvSpPr>
          <p:cNvPr id="61" name="Text Box 12"/>
          <p:cNvSpPr txBox="1">
            <a:spLocks noChangeArrowheads="1"/>
          </p:cNvSpPr>
          <p:nvPr/>
        </p:nvSpPr>
        <p:spPr bwMode="auto">
          <a:xfrm>
            <a:off x="3563888" y="4869160"/>
            <a:ext cx="2232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800" dirty="0">
                <a:latin typeface="+mn-lt"/>
              </a:rPr>
              <a:t>RAID</a:t>
            </a:r>
          </a:p>
        </p:txBody>
      </p:sp>
    </p:spTree>
    <p:extLst>
      <p:ext uri="{BB962C8B-B14F-4D97-AF65-F5344CB8AC3E}">
        <p14:creationId xmlns:p14="http://schemas.microsoft.com/office/powerpoint/2010/main" val="954095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B2D94-9A51-3749-BA34-111C9DEB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309FE-3071-054E-AEF0-9BAEDD1E5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2163"/>
            <a:ext cx="9120162" cy="4953000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设备独立性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设备无关性（</a:t>
            </a:r>
            <a:r>
              <a:rPr lang="en-US" altLang="zh-CN" dirty="0">
                <a:latin typeface="+mn-ea"/>
              </a:rPr>
              <a:t>device independence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应用程序独立于具体使用的物理设备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逻辑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I/O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模块</a:t>
            </a:r>
            <a:r>
              <a:rPr lang="zh-CN" altLang="en-US" dirty="0">
                <a:latin typeface="+mn-ea"/>
                <a:ea typeface="+mn-ea"/>
              </a:rPr>
              <a:t>允许应用程序使用逻辑设备名（设备标识符）及简单的设备操作命令与设备打交道</a:t>
            </a:r>
            <a:endParaRPr lang="en-US" altLang="zh-CN" dirty="0">
              <a:latin typeface="+mn-ea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latin typeface="+mn-ea"/>
              </a:rPr>
              <a:t>逻辑设备表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/>
              <a:t>LUT, Logical Unit Table</a:t>
            </a:r>
            <a:r>
              <a:rPr lang="zh-CN" altLang="en-US" dirty="0">
                <a:latin typeface="+mn-ea"/>
              </a:rPr>
              <a:t>）记录逻辑设备到物理设备的映射</a:t>
            </a:r>
            <a:endParaRPr lang="en-US" altLang="zh-CN" dirty="0">
              <a:latin typeface="+mn-ea"/>
            </a:endParaRPr>
          </a:p>
          <a:p>
            <a:pPr lvl="2"/>
            <a:endParaRPr lang="en-US" altLang="zh-CN" dirty="0">
              <a:latin typeface="+mn-ea"/>
            </a:endParaRPr>
          </a:p>
          <a:p>
            <a:pPr lvl="2"/>
            <a:endParaRPr lang="en-US" altLang="zh-CN" dirty="0">
              <a:latin typeface="+mn-ea"/>
            </a:endParaRPr>
          </a:p>
          <a:p>
            <a:pPr lvl="2"/>
            <a:endParaRPr lang="en-US" altLang="zh-CN" dirty="0">
              <a:latin typeface="+mn-ea"/>
            </a:endParaRPr>
          </a:p>
          <a:p>
            <a:pPr lvl="2"/>
            <a:endParaRPr lang="en-US" altLang="zh-CN" dirty="0">
              <a:latin typeface="+mn-ea"/>
            </a:endParaRP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+mn-ea"/>
              </a:rPr>
              <a:t>设备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I/O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模块</a:t>
            </a:r>
            <a:r>
              <a:rPr lang="zh-CN" altLang="en-US" dirty="0">
                <a:latin typeface="+mn-ea"/>
              </a:rPr>
              <a:t>将逻辑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的请求和操作转换成对相应物理设备的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访问控制。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spcAft>
                <a:spcPct val="10000"/>
              </a:spcAft>
              <a:buFont typeface="Wingdings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  <a:p>
            <a:pPr lvl="1">
              <a:spcAft>
                <a:spcPct val="10000"/>
              </a:spcAft>
              <a:buFont typeface="Wingdings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  <a:p>
            <a:pPr marL="457200" lvl="1" indent="0">
              <a:spcAft>
                <a:spcPct val="10000"/>
              </a:spcAft>
              <a:buNone/>
            </a:pP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lvl="1">
              <a:spcAft>
                <a:spcPct val="10000"/>
              </a:spcAft>
              <a:buFont typeface="Wingdings" pitchFamily="2" charset="2"/>
              <a:buChar char="Ø"/>
            </a:pPr>
            <a:endParaRPr kumimoji="1" lang="en-US" altLang="zh-CN" dirty="0">
              <a:latin typeface="+mn-ea"/>
              <a:ea typeface="+mn-ea"/>
            </a:endParaRPr>
          </a:p>
          <a:p>
            <a:pPr lvl="1"/>
            <a:endParaRPr kumimoji="1" lang="zh-CN" altLang="en-US" dirty="0">
              <a:latin typeface="+mn-ea"/>
              <a:ea typeface="+mn-ea"/>
            </a:endParaRPr>
          </a:p>
        </p:txBody>
      </p:sp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1B8E3895-640F-904C-BC67-F3D8FCF81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434955"/>
              </p:ext>
            </p:extLst>
          </p:nvPr>
        </p:nvGraphicFramePr>
        <p:xfrm>
          <a:off x="539552" y="3805674"/>
          <a:ext cx="8280920" cy="1783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921" name="Visio" r:id="rId3" imgW="3905505" imgH="1037895" progId="Visio.Drawing.11">
                  <p:embed/>
                </p:oleObj>
              </mc:Choice>
              <mc:Fallback>
                <p:oleObj name="Visio" r:id="rId3" imgW="3905505" imgH="1037895" progId="Visio.Drawing.11">
                  <p:embed/>
                  <p:pic>
                    <p:nvPicPr>
                      <p:cNvPr id="5" name="Object 1">
                        <a:extLst>
                          <a:ext uri="{FF2B5EF4-FFF2-40B4-BE49-F238E27FC236}">
                            <a16:creationId xmlns:a16="http://schemas.microsoft.com/office/drawing/2014/main" id="{1B8E3895-640F-904C-BC67-F3D8FCF81F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805674"/>
                        <a:ext cx="8280920" cy="178356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96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6B556-D370-3F49-B273-991F0E8A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82C960-F7B3-9042-884D-55A8F89DF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14" y="1025065"/>
            <a:ext cx="5021620" cy="4953000"/>
          </a:xfrm>
        </p:spPr>
        <p:txBody>
          <a:bodyPr/>
          <a:lstStyle/>
          <a:p>
            <a:r>
              <a:rPr kumimoji="1" lang="en-US" altLang="zh-CN" dirty="0">
                <a:latin typeface="+mn-ea"/>
              </a:rPr>
              <a:t>I/O</a:t>
            </a:r>
            <a:r>
              <a:rPr kumimoji="1" lang="zh-CN" altLang="en-US" dirty="0">
                <a:latin typeface="+mn-ea"/>
              </a:rPr>
              <a:t>功能组织的代表性结构</a:t>
            </a:r>
            <a:endParaRPr kumimoji="1" lang="en-US" altLang="zh-CN" dirty="0">
              <a:latin typeface="+mn-ea"/>
            </a:endParaRPr>
          </a:p>
          <a:p>
            <a:pPr marL="0" indent="0">
              <a:buNone/>
            </a:pPr>
            <a:r>
              <a:rPr kumimoji="1" lang="en-US" altLang="zh-CN" dirty="0">
                <a:latin typeface="+mn-ea"/>
              </a:rPr>
              <a:t>	——</a:t>
            </a:r>
            <a:r>
              <a:rPr kumimoji="1" lang="zh-CN" altLang="en-US" dirty="0">
                <a:latin typeface="+mn-ea"/>
              </a:rPr>
              <a:t>针对某个通信设备</a:t>
            </a:r>
            <a:endParaRPr kumimoji="1" lang="en-US" altLang="zh-CN" dirty="0">
              <a:latin typeface="+mn-ea"/>
            </a:endParaRPr>
          </a:p>
          <a:p>
            <a:pPr lvl="1"/>
            <a:r>
              <a:rPr kumimoji="1" lang="zh-CN" altLang="en-US" dirty="0">
                <a:latin typeface="+mn-ea"/>
                <a:ea typeface="+mn-ea"/>
              </a:rPr>
              <a:t>逻辑</a:t>
            </a:r>
            <a:r>
              <a:rPr kumimoji="1" lang="en-US" altLang="zh-CN" dirty="0">
                <a:latin typeface="+mn-ea"/>
                <a:ea typeface="+mn-ea"/>
              </a:rPr>
              <a:t>I/O</a:t>
            </a:r>
            <a:r>
              <a:rPr kumimoji="1" lang="zh-CN" altLang="en-US" dirty="0">
                <a:latin typeface="+mn-ea"/>
                <a:ea typeface="+mn-ea"/>
              </a:rPr>
              <a:t>模块被通信架构替代</a:t>
            </a:r>
            <a:endParaRPr kumimoji="1" lang="en-US" altLang="zh-CN" dirty="0">
              <a:latin typeface="+mn-ea"/>
              <a:ea typeface="+mn-ea"/>
            </a:endParaRPr>
          </a:p>
          <a:p>
            <a:pPr lvl="1"/>
            <a:r>
              <a:rPr kumimoji="1" lang="zh-CN" altLang="en-US" dirty="0">
                <a:latin typeface="+mn-ea"/>
                <a:ea typeface="+mn-ea"/>
              </a:rPr>
              <a:t>通信架构本身也包含许多层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F817D35-6591-4941-A48B-F61B0D417B85}"/>
              </a:ext>
            </a:extLst>
          </p:cNvPr>
          <p:cNvGrpSpPr/>
          <p:nvPr/>
        </p:nvGrpSpPr>
        <p:grpSpPr>
          <a:xfrm>
            <a:off x="5825229" y="1017836"/>
            <a:ext cx="1158342" cy="4959231"/>
            <a:chOff x="3064564" y="1484784"/>
            <a:chExt cx="1158342" cy="495923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CDBA02D-6792-654F-A300-E69B82C8F40D}"/>
                </a:ext>
              </a:extLst>
            </p:cNvPr>
            <p:cNvSpPr/>
            <p:nvPr/>
          </p:nvSpPr>
          <p:spPr>
            <a:xfrm>
              <a:off x="3070778" y="1484784"/>
              <a:ext cx="1152128" cy="4320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用户进程</a:t>
              </a: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86FDBC29-0397-FF45-836C-A9C9073F585E}"/>
                </a:ext>
              </a:extLst>
            </p:cNvPr>
            <p:cNvSpPr/>
            <p:nvPr/>
          </p:nvSpPr>
          <p:spPr>
            <a:xfrm>
              <a:off x="3070778" y="2896473"/>
              <a:ext cx="1152128" cy="432048"/>
            </a:xfrm>
            <a:prstGeom prst="round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通信架构</a:t>
              </a: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B1105C4D-FBC6-6F46-B22A-4C934FB35728}"/>
                </a:ext>
              </a:extLst>
            </p:cNvPr>
            <p:cNvSpPr/>
            <p:nvPr/>
          </p:nvSpPr>
          <p:spPr>
            <a:xfrm>
              <a:off x="3064564" y="4491841"/>
              <a:ext cx="1152128" cy="432048"/>
            </a:xfrm>
            <a:prstGeom prst="round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设备</a:t>
              </a:r>
              <a:r>
                <a:rPr kumimoji="1" lang="en-US" altLang="zh-CN" sz="1800" dirty="0">
                  <a:solidFill>
                    <a:schemeClr val="tx1"/>
                  </a:solidFill>
                </a:rPr>
                <a:t>I/O</a:t>
              </a:r>
              <a:endParaRPr kumimoji="1"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A04D001F-F423-B14D-A0D0-24A143814710}"/>
                </a:ext>
              </a:extLst>
            </p:cNvPr>
            <p:cNvSpPr/>
            <p:nvPr/>
          </p:nvSpPr>
          <p:spPr>
            <a:xfrm>
              <a:off x="3064564" y="5251904"/>
              <a:ext cx="1152128" cy="432048"/>
            </a:xfrm>
            <a:prstGeom prst="round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调度和控制</a:t>
              </a: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BCF7DD9A-6A69-0A42-A31A-86CA11859A46}"/>
                </a:ext>
              </a:extLst>
            </p:cNvPr>
            <p:cNvSpPr/>
            <p:nvPr/>
          </p:nvSpPr>
          <p:spPr>
            <a:xfrm>
              <a:off x="3064564" y="6011967"/>
              <a:ext cx="1152128" cy="43204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bg1"/>
                  </a:solidFill>
                </a:rPr>
                <a:t>硬件</a:t>
              </a:r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575445D3-FB53-5946-95FA-412E76B858D4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3646842" y="1916832"/>
              <a:ext cx="0" cy="97964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DA0739AB-DD83-0A4B-8A3F-778E483688EA}"/>
                </a:ext>
              </a:extLst>
            </p:cNvPr>
            <p:cNvCxnSpPr>
              <a:cxnSpLocks/>
            </p:cNvCxnSpPr>
            <p:nvPr/>
          </p:nvCxnSpPr>
          <p:spPr>
            <a:xfrm>
              <a:off x="3646842" y="3328521"/>
              <a:ext cx="0" cy="11633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65947EAE-EF03-DE42-B9A4-BAB6D1292A89}"/>
                </a:ext>
              </a:extLst>
            </p:cNvPr>
            <p:cNvCxnSpPr/>
            <p:nvPr/>
          </p:nvCxnSpPr>
          <p:spPr>
            <a:xfrm>
              <a:off x="3635896" y="4923889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DA1E9009-FECA-E34F-9F0D-F23E21090CFD}"/>
                </a:ext>
              </a:extLst>
            </p:cNvPr>
            <p:cNvCxnSpPr/>
            <p:nvPr/>
          </p:nvCxnSpPr>
          <p:spPr>
            <a:xfrm>
              <a:off x="3635896" y="5683952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779396E-F504-024E-9C8F-55CB14040E26}"/>
              </a:ext>
            </a:extLst>
          </p:cNvPr>
          <p:cNvSpPr txBox="1"/>
          <p:nvPr/>
        </p:nvSpPr>
        <p:spPr>
          <a:xfrm>
            <a:off x="5761181" y="6093396"/>
            <a:ext cx="1331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(a)</a:t>
            </a:r>
            <a:r>
              <a:rPr lang="zh-CN" altLang="en-US" sz="1200" b="1" dirty="0"/>
              <a:t>通信端口</a:t>
            </a:r>
            <a:endParaRPr kumimoji="1" lang="zh-CN" altLang="en-US" sz="1200" b="1" dirty="0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FF7A0FCF-9597-744A-A2D1-BDACA73A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532759"/>
            <a:ext cx="1495132" cy="167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6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95878-EA6C-D549-88A5-CA63F1C0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</a:t>
            </a:r>
            <a:r>
              <a:rPr kumimoji="1" lang="zh-CN" altLang="en-US" dirty="0"/>
              <a:t> 操作系统的设计问题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9EE6-9BD1-2645-A98D-A49360EFC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0132"/>
            <a:ext cx="6660232" cy="49530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I/O</a:t>
            </a:r>
            <a:r>
              <a:rPr kumimoji="1" lang="zh-CN" altLang="en-US" dirty="0"/>
              <a:t>功能组织的代表性结构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文件系统</a:t>
            </a:r>
            <a:endParaRPr kumimoji="1" lang="en-US" altLang="zh-CN" dirty="0"/>
          </a:p>
          <a:p>
            <a:r>
              <a:rPr kumimoji="1" lang="zh-CN" altLang="en-US" dirty="0"/>
              <a:t>逻辑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具体包含了三层</a:t>
            </a:r>
            <a:endParaRPr kumimoji="1" lang="en-US" altLang="zh-CN" dirty="0"/>
          </a:p>
          <a:p>
            <a:pPr lvl="1"/>
            <a:r>
              <a:rPr kumimoji="1" lang="zh-CN" altLang="en-US" dirty="0">
                <a:latin typeface="+mn-lt"/>
                <a:ea typeface="+mn-ea"/>
              </a:rPr>
              <a:t>目录管理：符号文件名被转换成标识符，通过该标识符可以访问文件描述符表或索引表</a:t>
            </a:r>
            <a:endParaRPr kumimoji="1" lang="en-US" altLang="zh-CN" dirty="0">
              <a:latin typeface="+mn-lt"/>
              <a:ea typeface="+mn-ea"/>
            </a:endParaRPr>
          </a:p>
          <a:p>
            <a:pPr lvl="1"/>
            <a:r>
              <a:rPr kumimoji="1" lang="zh-CN" altLang="en-US" dirty="0">
                <a:latin typeface="+mn-lt"/>
                <a:ea typeface="+mn-ea"/>
              </a:rPr>
              <a:t>文件系统：处理文件的逻辑结构和用户指定的操作，如打开、关闭、读写等</a:t>
            </a:r>
            <a:endParaRPr kumimoji="1" lang="en-US" altLang="zh-CN" dirty="0">
              <a:latin typeface="+mn-lt"/>
              <a:ea typeface="+mn-ea"/>
            </a:endParaRPr>
          </a:p>
          <a:p>
            <a:pPr lvl="1"/>
            <a:r>
              <a:rPr kumimoji="1" lang="zh-CN" altLang="en-US" dirty="0">
                <a:latin typeface="+mn-lt"/>
                <a:ea typeface="+mn-ea"/>
              </a:rPr>
              <a:t>物理组织：基于辅存设备的物理磁道和扇区结构，对文件的逻辑访问转换成对辅存物理地址的访问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23B601A-CB0F-1C47-8406-0CD0E800A15B}"/>
              </a:ext>
            </a:extLst>
          </p:cNvPr>
          <p:cNvGrpSpPr/>
          <p:nvPr/>
        </p:nvGrpSpPr>
        <p:grpSpPr>
          <a:xfrm>
            <a:off x="7069039" y="1011230"/>
            <a:ext cx="1158342" cy="4959231"/>
            <a:chOff x="5501890" y="1484784"/>
            <a:chExt cx="1158342" cy="495923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122EA08-3250-DE41-80D2-D463089C32B7}"/>
                </a:ext>
              </a:extLst>
            </p:cNvPr>
            <p:cNvSpPr/>
            <p:nvPr/>
          </p:nvSpPr>
          <p:spPr>
            <a:xfrm>
              <a:off x="5508104" y="1484784"/>
              <a:ext cx="1152128" cy="4320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用户进程</a:t>
              </a: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AC3D5993-EEF0-444C-A599-F140D326B886}"/>
                </a:ext>
              </a:extLst>
            </p:cNvPr>
            <p:cNvSpPr/>
            <p:nvPr/>
          </p:nvSpPr>
          <p:spPr>
            <a:xfrm>
              <a:off x="5508104" y="2240805"/>
              <a:ext cx="1152128" cy="432048"/>
            </a:xfrm>
            <a:prstGeom prst="round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目录管理</a:t>
              </a: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DAE5A0F1-0208-BA4D-8296-639E45952EFE}"/>
                </a:ext>
              </a:extLst>
            </p:cNvPr>
            <p:cNvSpPr/>
            <p:nvPr/>
          </p:nvSpPr>
          <p:spPr>
            <a:xfrm>
              <a:off x="5508104" y="2996952"/>
              <a:ext cx="1152128" cy="432048"/>
            </a:xfrm>
            <a:prstGeom prst="round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文件系统</a:t>
              </a: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F46CFCA3-EF11-9E49-B482-B7651B50B3AC}"/>
                </a:ext>
              </a:extLst>
            </p:cNvPr>
            <p:cNvSpPr/>
            <p:nvPr/>
          </p:nvSpPr>
          <p:spPr>
            <a:xfrm>
              <a:off x="5501890" y="3717032"/>
              <a:ext cx="1152128" cy="432048"/>
            </a:xfrm>
            <a:prstGeom prst="round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物理组织</a:t>
              </a: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F389B931-4130-9141-967A-0D401E481355}"/>
                </a:ext>
              </a:extLst>
            </p:cNvPr>
            <p:cNvSpPr/>
            <p:nvPr/>
          </p:nvSpPr>
          <p:spPr>
            <a:xfrm>
              <a:off x="5501890" y="4491841"/>
              <a:ext cx="1152128" cy="432048"/>
            </a:xfrm>
            <a:prstGeom prst="round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tx1"/>
                  </a:solidFill>
                </a:rPr>
                <a:t>设备</a:t>
              </a:r>
              <a:r>
                <a:rPr kumimoji="1" lang="en-US" altLang="zh-CN" sz="1800" dirty="0">
                  <a:solidFill>
                    <a:schemeClr val="tx1"/>
                  </a:solidFill>
                </a:rPr>
                <a:t>I/O</a:t>
              </a:r>
              <a:endParaRPr kumimoji="1"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A98F5E60-DB31-264F-AB5D-6A1B5A222A14}"/>
                </a:ext>
              </a:extLst>
            </p:cNvPr>
            <p:cNvSpPr/>
            <p:nvPr/>
          </p:nvSpPr>
          <p:spPr>
            <a:xfrm>
              <a:off x="5501890" y="5251904"/>
              <a:ext cx="1152128" cy="432048"/>
            </a:xfrm>
            <a:prstGeom prst="roundRect">
              <a:avLst/>
            </a:prstGeom>
            <a:solidFill>
              <a:srgbClr val="6CC0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调度和控制</a:t>
              </a: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E88944CA-B558-A440-80F7-A923553D1676}"/>
                </a:ext>
              </a:extLst>
            </p:cNvPr>
            <p:cNvSpPr/>
            <p:nvPr/>
          </p:nvSpPr>
          <p:spPr>
            <a:xfrm>
              <a:off x="5501890" y="6011967"/>
              <a:ext cx="1152128" cy="43204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800" dirty="0">
                  <a:solidFill>
                    <a:schemeClr val="bg1"/>
                  </a:solidFill>
                </a:rPr>
                <a:t>硬件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7579FA21-80BE-A546-98F9-338DC0C16DF9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6084168" y="1916832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9445CB3-0BAD-6C4F-850F-680470BC5E28}"/>
                </a:ext>
              </a:extLst>
            </p:cNvPr>
            <p:cNvCxnSpPr/>
            <p:nvPr/>
          </p:nvCxnSpPr>
          <p:spPr>
            <a:xfrm>
              <a:off x="6088748" y="2672979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24E19EE5-9627-3649-B582-9518D1607370}"/>
                </a:ext>
              </a:extLst>
            </p:cNvPr>
            <p:cNvCxnSpPr/>
            <p:nvPr/>
          </p:nvCxnSpPr>
          <p:spPr>
            <a:xfrm>
              <a:off x="6074681" y="3393059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0EC4CE76-E4EF-5841-861C-270D8DF7ED51}"/>
                </a:ext>
              </a:extLst>
            </p:cNvPr>
            <p:cNvCxnSpPr>
              <a:cxnSpLocks/>
            </p:cNvCxnSpPr>
            <p:nvPr/>
          </p:nvCxnSpPr>
          <p:spPr>
            <a:xfrm>
              <a:off x="6065194" y="4167868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4368040E-1BEB-3D40-85CA-5C0FBAE7F4D9}"/>
                </a:ext>
              </a:extLst>
            </p:cNvPr>
            <p:cNvCxnSpPr/>
            <p:nvPr/>
          </p:nvCxnSpPr>
          <p:spPr>
            <a:xfrm>
              <a:off x="6084168" y="4923889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008F4915-F33F-8D40-BF5F-E4D1B0C68B3E}"/>
                </a:ext>
              </a:extLst>
            </p:cNvPr>
            <p:cNvCxnSpPr/>
            <p:nvPr/>
          </p:nvCxnSpPr>
          <p:spPr>
            <a:xfrm>
              <a:off x="6084168" y="5683952"/>
              <a:ext cx="0" cy="32397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067B965-8E0D-B14A-B3BB-7B0F05638D19}"/>
              </a:ext>
            </a:extLst>
          </p:cNvPr>
          <p:cNvSpPr txBox="1"/>
          <p:nvPr/>
        </p:nvSpPr>
        <p:spPr>
          <a:xfrm>
            <a:off x="6948264" y="6093395"/>
            <a:ext cx="1331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(c)</a:t>
            </a:r>
            <a:r>
              <a:rPr lang="zh-CN" altLang="en-US" sz="1200" b="1" dirty="0"/>
              <a:t>文件系统</a:t>
            </a:r>
            <a:endParaRPr kumimoji="1"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771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01B6B-1A53-0840-BA29-68223CBC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 I/O</a:t>
            </a:r>
            <a:r>
              <a:rPr kumimoji="1" lang="zh-CN" altLang="en-US" dirty="0"/>
              <a:t>缓冲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83A081-DE08-574C-AC1F-092F511BB109}"/>
              </a:ext>
            </a:extLst>
          </p:cNvPr>
          <p:cNvSpPr txBox="1">
            <a:spLocks/>
          </p:cNvSpPr>
          <p:nvPr/>
        </p:nvSpPr>
        <p:spPr>
          <a:xfrm>
            <a:off x="27112" y="1052736"/>
            <a:ext cx="8784976" cy="5256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0" lang="zh-CN" altLang="en-US" kern="0" dirty="0"/>
              <a:t>假设从磁盘读入数据，每次读一块（</a:t>
            </a:r>
            <a:r>
              <a:rPr kumimoji="0" lang="en-US" altLang="zh-CN" kern="0" dirty="0"/>
              <a:t>512</a:t>
            </a:r>
            <a:r>
              <a:rPr kumimoji="0" lang="zh-CN" altLang="en-US" kern="0" dirty="0"/>
              <a:t>字节），没有缓冲时</a:t>
            </a:r>
            <a:endParaRPr kumimoji="0" lang="en-US" altLang="zh-CN" kern="0" dirty="0"/>
          </a:p>
          <a:p>
            <a:pPr lvl="1"/>
            <a:r>
              <a:rPr kumimoji="0" lang="zh-CN" altLang="en-US" kern="0" dirty="0">
                <a:latin typeface="+mn-ea"/>
                <a:ea typeface="+mn-ea"/>
              </a:rPr>
              <a:t>对磁盘单元发送一个</a:t>
            </a:r>
            <a:r>
              <a:rPr kumimoji="0" lang="en-US" altLang="zh-CN" kern="0" dirty="0">
                <a:latin typeface="+mn-ea"/>
                <a:ea typeface="+mn-ea"/>
              </a:rPr>
              <a:t>I/O</a:t>
            </a:r>
            <a:r>
              <a:rPr kumimoji="0" lang="zh-CN" altLang="en-US" kern="0" dirty="0">
                <a:latin typeface="+mn-ea"/>
                <a:ea typeface="+mn-ea"/>
              </a:rPr>
              <a:t>命令，并等待数据完成，进程可以忙等（低效），也可以被暂停等待中断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2"/>
            <a:r>
              <a:rPr kumimoji="0" lang="zh-CN" altLang="en-US" kern="0" dirty="0">
                <a:latin typeface="+mn-ea"/>
                <a:ea typeface="+mn-ea"/>
              </a:rPr>
              <a:t>程序被阻塞，需要等待较慢的</a:t>
            </a:r>
            <a:r>
              <a:rPr kumimoji="0" lang="en-US" altLang="zh-CN" kern="0" dirty="0">
                <a:latin typeface="+mn-ea"/>
                <a:ea typeface="+mn-ea"/>
              </a:rPr>
              <a:t>I/O</a:t>
            </a:r>
          </a:p>
          <a:p>
            <a:pPr lvl="2"/>
            <a:r>
              <a:rPr kumimoji="0" lang="zh-CN" altLang="en-US" kern="0" dirty="0">
                <a:latin typeface="+mn-ea"/>
                <a:ea typeface="+mn-ea"/>
              </a:rPr>
              <a:t>这种</a:t>
            </a:r>
            <a:r>
              <a:rPr kumimoji="0" lang="en-US" altLang="zh-CN" kern="0" dirty="0">
                <a:latin typeface="+mn-ea"/>
                <a:ea typeface="+mn-ea"/>
              </a:rPr>
              <a:t>I/O</a:t>
            </a:r>
            <a:r>
              <a:rPr kumimoji="0" lang="zh-CN" altLang="en-US" kern="0" dirty="0">
                <a:latin typeface="+mn-ea"/>
                <a:ea typeface="+mn-ea"/>
              </a:rPr>
              <a:t>操作干扰了操作系统的交换决策：进程不能全部换出，读入数据的区域需要驻留内存</a:t>
            </a:r>
            <a:endParaRPr kumimoji="0" lang="en-US" altLang="zh-CN" kern="0" dirty="0">
              <a:latin typeface="+mn-ea"/>
              <a:ea typeface="+mn-ea"/>
            </a:endParaRPr>
          </a:p>
          <a:p>
            <a:r>
              <a:rPr kumimoji="0" lang="zh-CN" altLang="en-US" kern="0" dirty="0"/>
              <a:t>缓冲引入</a:t>
            </a:r>
            <a:endParaRPr kumimoji="0" lang="en-US" altLang="zh-CN" kern="0" dirty="0"/>
          </a:p>
          <a:p>
            <a:pPr lvl="1"/>
            <a:r>
              <a:rPr kumimoji="0" lang="zh-CN" altLang="en-US" kern="0" dirty="0">
                <a:latin typeface="+mn-ea"/>
                <a:ea typeface="+mn-ea"/>
              </a:rPr>
              <a:t>在输入请求发出前开始输入传送 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/>
            <a:r>
              <a:rPr kumimoji="0" lang="zh-CN" altLang="en-US" kern="0" dirty="0">
                <a:latin typeface="+mn-ea"/>
                <a:ea typeface="+mn-ea"/>
              </a:rPr>
              <a:t>在输出请求发出后一段时间后才开始执行输出传送</a:t>
            </a:r>
            <a:endParaRPr kumimoji="0" lang="en-US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308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5E59F-CA06-BF4E-8834-27AFDC6B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 I/O</a:t>
            </a:r>
            <a:r>
              <a:rPr kumimoji="1" lang="zh-CN" altLang="en-US" dirty="0"/>
              <a:t>缓冲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F3947-D568-5E4D-AF28-19B8BB2A5790}"/>
              </a:ext>
            </a:extLst>
          </p:cNvPr>
          <p:cNvSpPr txBox="1">
            <a:spLocks/>
          </p:cNvSpPr>
          <p:nvPr/>
        </p:nvSpPr>
        <p:spPr>
          <a:xfrm>
            <a:off x="323528" y="1052736"/>
            <a:ext cx="8424936" cy="18722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0" lang="zh-CN" altLang="en-US" kern="0" dirty="0"/>
              <a:t>缓冲</a:t>
            </a:r>
            <a:endParaRPr kumimoji="0" lang="en-US" altLang="zh-CN" kern="0" dirty="0"/>
          </a:p>
          <a:p>
            <a:pPr lvl="1"/>
            <a:r>
              <a:rPr kumimoji="0" lang="zh-CN" altLang="en-US" kern="0" dirty="0">
                <a:latin typeface="+mn-ea"/>
                <a:ea typeface="+mn-ea"/>
              </a:rPr>
              <a:t>在输入请求发出前开始输入传送 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/>
            <a:r>
              <a:rPr kumimoji="0" lang="zh-CN" altLang="en-US" kern="0" dirty="0">
                <a:latin typeface="+mn-ea"/>
                <a:ea typeface="+mn-ea"/>
              </a:rPr>
              <a:t>在输出请求发出后一段时间后才开始执行输出传送</a:t>
            </a:r>
            <a:endParaRPr kumimoji="0" lang="en-US" kern="0" dirty="0">
              <a:latin typeface="+mn-ea"/>
              <a:ea typeface="+mn-ea"/>
            </a:endParaRPr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787ED5B6-1CC7-BE42-A2FC-E0FCBAD6D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077329"/>
              </p:ext>
            </p:extLst>
          </p:nvPr>
        </p:nvGraphicFramePr>
        <p:xfrm>
          <a:off x="1115616" y="2564904"/>
          <a:ext cx="6934200" cy="34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93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0652" y="830413"/>
            <a:ext cx="7920880" cy="1631950"/>
          </a:xfrm>
        </p:spPr>
        <p:txBody>
          <a:bodyPr/>
          <a:lstStyle/>
          <a:p>
            <a:pPr>
              <a:buClr>
                <a:srgbClr val="660066"/>
              </a:buClr>
            </a:pPr>
            <a:r>
              <a:rPr lang="zh-CN" altLang="en-US" dirty="0"/>
              <a:t>无缓冲</a:t>
            </a:r>
            <a:endParaRPr lang="en-US" altLang="zh-CN" dirty="0"/>
          </a:p>
          <a:p>
            <a:pPr lvl="1">
              <a:buClr>
                <a:srgbClr val="660066"/>
              </a:buClr>
            </a:pPr>
            <a:r>
              <a:rPr lang="zh-CN" altLang="en-NZ" dirty="0"/>
              <a:t>无</a:t>
            </a:r>
            <a:r>
              <a:rPr lang="zh-CN" altLang="en-US" dirty="0"/>
              <a:t>缓冲时，操作系统之间在需要时访问设备</a:t>
            </a:r>
            <a:endParaRPr lang="en-NZ" dirty="0"/>
          </a:p>
        </p:txBody>
      </p:sp>
      <p:pic>
        <p:nvPicPr>
          <p:cNvPr id="4" name="Content Placeholder 3" descr="Fig11_05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4341" y="1772817"/>
            <a:ext cx="7153502" cy="218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0311D1E-05B4-ED42-9F0D-B8ADFAEAADB6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1" lang="en-US" altLang="zh-CN" kern="0" dirty="0"/>
              <a:t>4.4 I/O</a:t>
            </a:r>
            <a:r>
              <a:rPr kumimoji="1" lang="zh-CN" altLang="en-US" kern="0" dirty="0"/>
              <a:t>缓冲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316B69-F4A8-304E-B42C-CAE9DACEFB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t="46775"/>
          <a:stretch/>
        </p:blipFill>
        <p:spPr>
          <a:xfrm>
            <a:off x="947948" y="3933056"/>
            <a:ext cx="6598819" cy="1994074"/>
          </a:xfrm>
          <a:prstGeom prst="rect">
            <a:avLst/>
          </a:prstGeom>
          <a:solidFill>
            <a:srgbClr val="6CC0DE"/>
          </a:solidFill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1EDEACB4-ECF4-FB4D-ABFB-7AEDFDDC3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5927130"/>
            <a:ext cx="5853819" cy="861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每块数据的处理时间为：</a:t>
            </a:r>
            <a:r>
              <a:rPr lang="en-US" altLang="zh-CN" sz="2000" dirty="0">
                <a:latin typeface="+mn-ea"/>
                <a:ea typeface="+mn-ea"/>
              </a:rPr>
              <a:t>T+C  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</a:rPr>
              <a:t>T:</a:t>
            </a:r>
            <a:r>
              <a:rPr lang="zh-CN" altLang="en-US" sz="2000" dirty="0">
                <a:latin typeface="+mn-ea"/>
                <a:ea typeface="+mn-ea"/>
              </a:rPr>
              <a:t>传输数据到用户内存的时间，</a:t>
            </a:r>
            <a:r>
              <a:rPr lang="en-US" altLang="zh-CN" sz="2000" dirty="0">
                <a:latin typeface="+mn-ea"/>
                <a:ea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</a:rPr>
              <a:t>为计算时间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565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7590" y="737066"/>
            <a:ext cx="7783016" cy="963742"/>
          </a:xfrm>
        </p:spPr>
        <p:txBody>
          <a:bodyPr>
            <a:normAutofit/>
          </a:bodyPr>
          <a:lstStyle/>
          <a:p>
            <a:pPr>
              <a:buClr>
                <a:srgbClr val="660066"/>
              </a:buClr>
            </a:pPr>
            <a:r>
              <a:rPr lang="zh-CN" altLang="en-US" sz="2800" dirty="0"/>
              <a:t>单缓冲</a:t>
            </a:r>
            <a:endParaRPr lang="en-US" altLang="zh-CN" sz="2800" dirty="0"/>
          </a:p>
          <a:p>
            <a:pPr lvl="1">
              <a:buClr>
                <a:srgbClr val="660066"/>
              </a:buClr>
            </a:pPr>
            <a:r>
              <a:rPr lang="zh-CN" altLang="en-US" sz="2400" dirty="0">
                <a:latin typeface="+mn-lt"/>
                <a:ea typeface="+mn-ea"/>
              </a:rPr>
              <a:t>操作系统在内存中给</a:t>
            </a:r>
            <a:r>
              <a:rPr lang="en-US" altLang="zh-CN" sz="2400" dirty="0">
                <a:latin typeface="+mn-lt"/>
                <a:ea typeface="+mn-ea"/>
              </a:rPr>
              <a:t>I/O</a:t>
            </a:r>
            <a:r>
              <a:rPr lang="zh-CN" altLang="en-US" sz="2400" dirty="0">
                <a:latin typeface="+mn-lt"/>
                <a:ea typeface="+mn-ea"/>
              </a:rPr>
              <a:t>请求分配一个缓冲区</a:t>
            </a:r>
            <a:endParaRPr lang="en-US" sz="4000" dirty="0">
              <a:latin typeface="+mn-lt"/>
              <a:ea typeface="+mn-ea"/>
            </a:endParaRPr>
          </a:p>
        </p:txBody>
      </p:sp>
      <p:pic>
        <p:nvPicPr>
          <p:cNvPr id="4" name="Picture 3" descr="Fig11_05b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62" y="1607062"/>
            <a:ext cx="7272808" cy="247001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EC606AA-545A-524A-9022-6FA056BEFF6B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1" lang="en-US" altLang="zh-CN" kern="0" dirty="0"/>
              <a:t>4.4</a:t>
            </a:r>
            <a:r>
              <a:rPr lang="en-US" altLang="zh-CN" kern="0" dirty="0"/>
              <a:t>.1</a:t>
            </a:r>
            <a:r>
              <a:rPr kumimoji="1" lang="en-US" altLang="zh-CN" kern="0" dirty="0"/>
              <a:t> </a:t>
            </a:r>
            <a:r>
              <a:rPr kumimoji="1" lang="zh-CN" altLang="en-US" kern="0" dirty="0"/>
              <a:t>单缓冲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5F46CB00-5EC6-384D-B9AC-3E50C2C8C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927130"/>
            <a:ext cx="9036496" cy="861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每块数据的处理时间为：</a:t>
            </a:r>
            <a:r>
              <a:rPr lang="en-US" altLang="zh-CN" sz="2000" dirty="0">
                <a:latin typeface="+mn-ea"/>
                <a:ea typeface="+mn-ea"/>
              </a:rPr>
              <a:t>Max(T,C)+M  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</a:rPr>
              <a:t>T:</a:t>
            </a:r>
            <a:r>
              <a:rPr lang="zh-CN" altLang="en-US" sz="2000" dirty="0">
                <a:latin typeface="+mn-ea"/>
                <a:ea typeface="+mn-ea"/>
              </a:rPr>
              <a:t>传输数据到系统缓存时间，</a:t>
            </a:r>
            <a:r>
              <a:rPr lang="en-US" altLang="zh-CN" sz="2000" dirty="0" err="1">
                <a:latin typeface="+mn-ea"/>
                <a:ea typeface="+mn-ea"/>
              </a:rPr>
              <a:t>M:Move</a:t>
            </a:r>
            <a:r>
              <a:rPr lang="zh-CN" altLang="en-US" sz="2000" dirty="0">
                <a:latin typeface="+mn-ea"/>
                <a:ea typeface="+mn-ea"/>
              </a:rPr>
              <a:t>数据到用户内存的时间，</a:t>
            </a:r>
            <a:r>
              <a:rPr lang="en-US" altLang="zh-CN" sz="2000" dirty="0">
                <a:latin typeface="+mn-ea"/>
                <a:ea typeface="+mn-ea"/>
              </a:rPr>
              <a:t>C:</a:t>
            </a:r>
            <a:r>
              <a:rPr lang="zh-CN" altLang="en-US" sz="2000" dirty="0">
                <a:latin typeface="+mn-ea"/>
                <a:ea typeface="+mn-ea"/>
              </a:rPr>
              <a:t>计算时间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1B2D89-8EAE-B146-A736-CEBC9CE348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46103" b="3237"/>
          <a:stretch/>
        </p:blipFill>
        <p:spPr>
          <a:xfrm>
            <a:off x="1271290" y="4054922"/>
            <a:ext cx="6296620" cy="1872208"/>
          </a:xfrm>
          <a:prstGeom prst="rect">
            <a:avLst/>
          </a:prstGeom>
          <a:solidFill>
            <a:srgbClr val="6CC0DE"/>
          </a:solidFill>
        </p:spPr>
      </p:pic>
    </p:spTree>
    <p:extLst>
      <p:ext uri="{BB962C8B-B14F-4D97-AF65-F5344CB8AC3E}">
        <p14:creationId xmlns:p14="http://schemas.microsoft.com/office/powerpoint/2010/main" val="7924344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92162"/>
            <a:ext cx="9144000" cy="5445149"/>
          </a:xfrm>
        </p:spPr>
        <p:txBody>
          <a:bodyPr/>
          <a:lstStyle/>
          <a:p>
            <a:pPr>
              <a:buClr>
                <a:srgbClr val="660066"/>
              </a:buClr>
            </a:pPr>
            <a:r>
              <a:rPr lang="zh-CN" altLang="en-US" dirty="0"/>
              <a:t>面向块设备的单缓冲</a:t>
            </a:r>
            <a:endParaRPr lang="en-US" altLang="zh-CN" dirty="0"/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采用预读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预先输入</a:t>
            </a:r>
            <a:endParaRPr lang="en-US" altLang="zh-CN" dirty="0">
              <a:latin typeface="+mn-ea"/>
              <a:ea typeface="+mn-ea"/>
            </a:endParaRPr>
          </a:p>
          <a:p>
            <a:pPr lvl="2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期望输入的数据块最终会被使用</a:t>
            </a:r>
            <a:endParaRPr lang="en-US" altLang="zh-CN" dirty="0">
              <a:latin typeface="+mn-ea"/>
              <a:ea typeface="+mn-ea"/>
            </a:endParaRPr>
          </a:p>
          <a:p>
            <a:pPr lvl="2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输入的数据被放到系统缓冲区中</a:t>
            </a:r>
            <a:endParaRPr lang="en-US" altLang="zh-CN" dirty="0">
              <a:latin typeface="+mn-ea"/>
              <a:ea typeface="+mn-ea"/>
            </a:endParaRPr>
          </a:p>
          <a:p>
            <a:pPr lvl="2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传送完成时，进程将数据块移到用户空间，并立即请求下一块</a:t>
            </a:r>
            <a:endParaRPr lang="en-US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相对于没有系统缓冲的情况，预读方式可以提高数据获取速度</a:t>
            </a:r>
            <a:endParaRPr lang="en-US" altLang="zh-CN" sz="1800" dirty="0">
              <a:latin typeface="+mn-ea"/>
              <a:ea typeface="+mn-ea"/>
            </a:endParaRPr>
          </a:p>
          <a:p>
            <a:pPr lvl="2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可以在读取下一块数据时，处理已经读入的数据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不足</a:t>
            </a:r>
            <a:endParaRPr lang="en-US" altLang="zh-CN" dirty="0">
              <a:latin typeface="+mn-ea"/>
              <a:ea typeface="+mn-ea"/>
            </a:endParaRPr>
          </a:p>
          <a:p>
            <a:pPr lvl="2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使操作系统的逻辑变得更复杂</a:t>
            </a:r>
            <a:endParaRPr lang="en-US" altLang="zh-CN" dirty="0">
              <a:latin typeface="+mn-ea"/>
              <a:ea typeface="+mn-ea"/>
            </a:endParaRPr>
          </a:p>
          <a:p>
            <a:pPr lvl="3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操作系统需要记录给每个进程分配的系统缓冲情况区</a:t>
            </a:r>
            <a:endParaRPr lang="en-US" altLang="zh-CN" dirty="0">
              <a:latin typeface="+mn-ea"/>
              <a:ea typeface="+mn-ea"/>
            </a:endParaRPr>
          </a:p>
          <a:p>
            <a:pPr lvl="2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交换逻辑也受到影响</a:t>
            </a:r>
          </a:p>
          <a:p>
            <a:pPr lvl="1">
              <a:buClr>
                <a:srgbClr val="660066"/>
              </a:buClr>
            </a:pPr>
            <a:endParaRPr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DCAD001-DCD1-4F41-81DB-129FE4440F7D}"/>
              </a:ext>
            </a:extLst>
          </p:cNvPr>
          <p:cNvSpPr txBox="1">
            <a:spLocks/>
          </p:cNvSpPr>
          <p:nvPr/>
        </p:nvSpPr>
        <p:spPr>
          <a:xfrm>
            <a:off x="990600" y="216481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/>
              <a:t>4.4.1 </a:t>
            </a:r>
            <a:r>
              <a:rPr lang="zh-CN" altLang="en-US" kern="0" dirty="0"/>
              <a:t>单缓冲</a:t>
            </a:r>
          </a:p>
        </p:txBody>
      </p:sp>
    </p:spTree>
    <p:extLst>
      <p:ext uri="{BB962C8B-B14F-4D97-AF65-F5344CB8AC3E}">
        <p14:creationId xmlns:p14="http://schemas.microsoft.com/office/powerpoint/2010/main" val="396471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93258"/>
            <a:ext cx="7162800" cy="563563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2"/>
                </a:solidFill>
                <a:latin typeface="+mj-ea"/>
                <a:cs typeface="+mn-cs"/>
              </a:rPr>
              <a:t> 面向流的单缓冲</a:t>
            </a:r>
            <a:endParaRPr lang="en-US" sz="2800" dirty="0">
              <a:solidFill>
                <a:schemeClr val="tx2"/>
              </a:solidFill>
              <a:latin typeface="+mj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2425" y="1573327"/>
            <a:ext cx="3886200" cy="4191000"/>
          </a:xfrm>
          <a:solidFill>
            <a:srgbClr val="6CC0DE"/>
          </a:solidFill>
        </p:spPr>
        <p:txBody>
          <a:bodyPr/>
          <a:lstStyle/>
          <a:p>
            <a:r>
              <a:rPr lang="zh-CN" altLang="en-US" dirty="0">
                <a:latin typeface="+mn-ea"/>
              </a:rPr>
              <a:t>每次传送一行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适用于滚动模式的终端（哑终端）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用户每次输入一行，以回车键结束输出时，也是每次输出一行，如行式打印机</a:t>
            </a:r>
            <a:endParaRPr lang="en-US" dirty="0">
              <a:latin typeface="+mn-ea"/>
              <a:ea typeface="+mn-e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2300990" y="3668033"/>
            <a:ext cx="4572000" cy="1588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4006"/>
            <a:ext cx="1587007" cy="16699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499F08-ABE6-7D4E-BF27-9F904D3FD2A1}"/>
              </a:ext>
            </a:extLst>
          </p:cNvPr>
          <p:cNvSpPr txBox="1">
            <a:spLocks/>
          </p:cNvSpPr>
          <p:nvPr/>
        </p:nvSpPr>
        <p:spPr bwMode="auto">
          <a:xfrm>
            <a:off x="4745264" y="1528000"/>
            <a:ext cx="3886200" cy="4191000"/>
          </a:xfrm>
          <a:prstGeom prst="rect">
            <a:avLst/>
          </a:prstGeom>
          <a:solidFill>
            <a:srgbClr val="6CC0D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0" lang="zh-CN" altLang="en-US" kern="0" dirty="0">
                <a:latin typeface="+mn-ea"/>
              </a:rPr>
              <a:t>每次传送一个字节</a:t>
            </a:r>
            <a:endParaRPr kumimoji="0" lang="en-US" altLang="zh-CN" kern="0" dirty="0">
              <a:latin typeface="+mn-ea"/>
            </a:endParaRPr>
          </a:p>
          <a:p>
            <a:pPr lvl="1"/>
            <a:r>
              <a:rPr kumimoji="0" lang="zh-CN" altLang="en-US" kern="0" dirty="0">
                <a:latin typeface="+mn-ea"/>
                <a:ea typeface="+mn-ea"/>
              </a:rPr>
              <a:t>适用于表格式的终端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/>
            <a:r>
              <a:rPr kumimoji="0" lang="zh-CN" altLang="en-US" kern="0" dirty="0">
                <a:latin typeface="+mn-ea"/>
                <a:ea typeface="+mn-ea"/>
              </a:rPr>
              <a:t>用户每次击键很重要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/>
            <a:r>
              <a:rPr kumimoji="0" lang="zh-CN" altLang="en-US" kern="0" dirty="0">
                <a:latin typeface="+mn-ea"/>
                <a:ea typeface="+mn-ea"/>
              </a:rPr>
              <a:t>其他外围设备如传感器、控制器等</a:t>
            </a:r>
            <a:endParaRPr kumimoji="0" lang="en-US" kern="0" dirty="0">
              <a:latin typeface="+mn-ea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40697A1-FC55-0F43-98A2-E6134C0A0E7A}"/>
              </a:ext>
            </a:extLst>
          </p:cNvPr>
          <p:cNvSpPr txBox="1">
            <a:spLocks/>
          </p:cNvSpPr>
          <p:nvPr/>
        </p:nvSpPr>
        <p:spPr>
          <a:xfrm>
            <a:off x="990600" y="216481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/>
              <a:t>4.4.1 </a:t>
            </a:r>
            <a:r>
              <a:rPr lang="zh-CN" altLang="en-US" kern="0" dirty="0"/>
              <a:t>单缓冲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4" y="5258594"/>
            <a:ext cx="1663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3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1_05c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17590"/>
            <a:ext cx="7892873" cy="2109844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CA22C45-EEC8-7343-B0FE-C6A6F13B565F}"/>
              </a:ext>
            </a:extLst>
          </p:cNvPr>
          <p:cNvSpPr txBox="1">
            <a:spLocks/>
          </p:cNvSpPr>
          <p:nvPr/>
        </p:nvSpPr>
        <p:spPr>
          <a:xfrm>
            <a:off x="990600" y="216481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/>
              <a:t>4.4.2 </a:t>
            </a:r>
            <a:r>
              <a:rPr lang="zh-CN" altLang="en-US" kern="0" dirty="0"/>
              <a:t>双缓冲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912EE2-B706-C947-B16A-7786AB413E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60198"/>
          <a:stretch/>
        </p:blipFill>
        <p:spPr>
          <a:xfrm>
            <a:off x="988485" y="4509120"/>
            <a:ext cx="6897960" cy="1405260"/>
          </a:xfrm>
          <a:prstGeom prst="rect">
            <a:avLst/>
          </a:prstGeom>
          <a:solidFill>
            <a:srgbClr val="6CC0DE"/>
          </a:solidFill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" y="780044"/>
            <a:ext cx="8928992" cy="1928876"/>
          </a:xfrm>
        </p:spPr>
        <p:txBody>
          <a:bodyPr/>
          <a:lstStyle/>
          <a:p>
            <a:pPr>
              <a:buClr>
                <a:srgbClr val="660066"/>
              </a:buClr>
            </a:pPr>
            <a:r>
              <a:rPr lang="zh-CN" altLang="en-US" sz="2800" dirty="0">
                <a:latin typeface="+mn-ea"/>
              </a:rPr>
              <a:t>双缓冲</a:t>
            </a:r>
            <a:endParaRPr lang="en-US" altLang="zh-CN" sz="2800" dirty="0">
              <a:latin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000" dirty="0">
                <a:latin typeface="+mn-ea"/>
                <a:ea typeface="+mn-ea"/>
              </a:rPr>
              <a:t>使用两个缓冲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000" dirty="0">
                <a:latin typeface="+mn-ea"/>
                <a:ea typeface="+mn-ea"/>
              </a:rPr>
              <a:t>进程向一个缓冲区中传送（或取出）数据时，操作系统正在清空（或填充）另一个缓冲区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000" dirty="0">
                <a:latin typeface="+mn-ea"/>
                <a:ea typeface="+mn-ea"/>
              </a:rPr>
              <a:t>也称为缓冲交换 </a:t>
            </a:r>
            <a:endParaRPr lang="en-US" sz="2000" dirty="0">
              <a:latin typeface="+mn-ea"/>
              <a:ea typeface="+mn-ea"/>
            </a:endParaRP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40BFB078-EEAA-5D48-B236-DC24184A3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268" y="5951602"/>
            <a:ext cx="8679311" cy="861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每块数据的处理时间为：</a:t>
            </a:r>
            <a:r>
              <a:rPr lang="en-US" altLang="zh-CN" sz="2000" dirty="0">
                <a:latin typeface="+mn-ea"/>
                <a:ea typeface="+mn-ea"/>
              </a:rPr>
              <a:t>Max(T, M+C) ≈Max(T, C)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</a:rPr>
              <a:t>T:</a:t>
            </a:r>
            <a:r>
              <a:rPr lang="zh-CN" altLang="en-US" sz="2000" dirty="0">
                <a:latin typeface="+mn-ea"/>
                <a:ea typeface="+mn-ea"/>
              </a:rPr>
              <a:t>传输数据到系统缓存时间，</a:t>
            </a:r>
            <a:r>
              <a:rPr lang="en-US" altLang="zh-CN" sz="2000" dirty="0" err="1">
                <a:latin typeface="+mn-ea"/>
                <a:ea typeface="+mn-ea"/>
              </a:rPr>
              <a:t>M:Move</a:t>
            </a:r>
            <a:r>
              <a:rPr lang="zh-CN" altLang="en-US" sz="2000" dirty="0">
                <a:latin typeface="+mn-ea"/>
                <a:ea typeface="+mn-ea"/>
              </a:rPr>
              <a:t>数据到用户内存的时间，</a:t>
            </a:r>
            <a:r>
              <a:rPr lang="en-US" altLang="zh-CN" sz="2000" dirty="0">
                <a:latin typeface="+mn-ea"/>
                <a:ea typeface="+mn-ea"/>
              </a:rPr>
              <a:t>C:</a:t>
            </a:r>
            <a:r>
              <a:rPr lang="zh-CN" altLang="en-US" sz="2000" dirty="0">
                <a:latin typeface="+mn-ea"/>
                <a:ea typeface="+mn-ea"/>
              </a:rPr>
              <a:t>计算时间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920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93C37-BFC1-D348-9D36-6BAC12AA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149"/>
            <a:ext cx="7162800" cy="563563"/>
          </a:xfrm>
        </p:spPr>
        <p:txBody>
          <a:bodyPr/>
          <a:lstStyle/>
          <a:p>
            <a:r>
              <a:rPr kumimoji="1" lang="en-US" altLang="zh-CN" dirty="0"/>
              <a:t>4.1 I/O</a:t>
            </a:r>
            <a:r>
              <a:rPr kumimoji="1" lang="zh-CN" altLang="en-US" dirty="0"/>
              <a:t>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11FDF-BA3C-5245-ACFD-A6DBA2F49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625624"/>
          </a:xfrm>
        </p:spPr>
        <p:txBody>
          <a:bodyPr/>
          <a:lstStyle/>
          <a:p>
            <a:r>
              <a:rPr kumimoji="1" lang="zh-CN" altLang="en-US" dirty="0"/>
              <a:t>设备的分类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计算机系统中参与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的设备大致可分为三类</a:t>
            </a:r>
            <a:endParaRPr kumimoji="1" lang="en-US" altLang="zh-CN" dirty="0"/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84F79C48-2ACA-9848-A4F4-4C3BA7079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4720447"/>
              </p:ext>
            </p:extLst>
          </p:nvPr>
        </p:nvGraphicFramePr>
        <p:xfrm>
          <a:off x="838200" y="2276872"/>
          <a:ext cx="7570912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5">
            <a:extLst>
              <a:ext uri="{FF2B5EF4-FFF2-40B4-BE49-F238E27FC236}">
                <a16:creationId xmlns:a16="http://schemas.microsoft.com/office/drawing/2014/main" id="{F2F1A8DF-8082-7D40-87FE-810A7F981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328" y="1118513"/>
            <a:ext cx="1448055" cy="14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94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56" y="882868"/>
            <a:ext cx="8964488" cy="2393732"/>
          </a:xfrm>
        </p:spPr>
        <p:txBody>
          <a:bodyPr/>
          <a:lstStyle/>
          <a:p>
            <a:pPr>
              <a:buClr>
                <a:srgbClr val="660066"/>
              </a:buClr>
            </a:pPr>
            <a:r>
              <a:rPr lang="zh-CN" altLang="en-US" sz="2800" dirty="0">
                <a:latin typeface="+mn-ea"/>
              </a:rPr>
              <a:t>循环缓冲</a:t>
            </a:r>
            <a:endParaRPr lang="en-US" altLang="zh-CN" sz="2800" dirty="0">
              <a:latin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400" dirty="0">
                <a:latin typeface="+mn-ea"/>
                <a:ea typeface="+mn-ea"/>
              </a:rPr>
              <a:t>使用两个或多个缓冲区 构成循环缓冲</a:t>
            </a:r>
            <a:endParaRPr lang="en-US" sz="240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400" dirty="0">
                <a:latin typeface="+mn-ea"/>
                <a:ea typeface="+mn-ea"/>
              </a:rPr>
              <a:t>当希望</a:t>
            </a:r>
            <a:r>
              <a:rPr lang="en-US" altLang="zh-CN" sz="2400" dirty="0">
                <a:latin typeface="+mn-ea"/>
                <a:ea typeface="+mn-ea"/>
              </a:rPr>
              <a:t>I/O</a:t>
            </a:r>
            <a:r>
              <a:rPr lang="zh-CN" altLang="en-US" sz="2400" dirty="0">
                <a:latin typeface="+mn-ea"/>
                <a:ea typeface="+mn-ea"/>
              </a:rPr>
              <a:t>操作跟上进程执行速度时，使用循环缓冲</a:t>
            </a:r>
            <a:endParaRPr lang="en-US" sz="2400" dirty="0">
              <a:latin typeface="+mn-ea"/>
              <a:ea typeface="+mn-ea"/>
            </a:endParaRPr>
          </a:p>
        </p:txBody>
      </p:sp>
      <p:pic>
        <p:nvPicPr>
          <p:cNvPr id="4" name="Picture 3" descr="Fig11_05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76600"/>
            <a:ext cx="8229600" cy="31242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D1F36055-BB21-A24A-BAA5-18539A68A8BB}"/>
              </a:ext>
            </a:extLst>
          </p:cNvPr>
          <p:cNvSpPr txBox="1">
            <a:spLocks/>
          </p:cNvSpPr>
          <p:nvPr/>
        </p:nvSpPr>
        <p:spPr>
          <a:xfrm>
            <a:off x="990600" y="216481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/>
              <a:t>4.4.3 </a:t>
            </a:r>
            <a:r>
              <a:rPr lang="zh-CN" altLang="en-US" kern="0" dirty="0"/>
              <a:t>循环缓冲</a:t>
            </a:r>
          </a:p>
        </p:txBody>
      </p:sp>
    </p:spTree>
    <p:extLst>
      <p:ext uri="{BB962C8B-B14F-4D97-AF65-F5344CB8AC3E}">
        <p14:creationId xmlns:p14="http://schemas.microsoft.com/office/powerpoint/2010/main" val="79408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5516" y="918309"/>
            <a:ext cx="8712968" cy="638483"/>
          </a:xfrm>
          <a:solidFill>
            <a:srgbClr val="0070C0"/>
          </a:solidFill>
        </p:spPr>
        <p:txBody>
          <a:bodyPr/>
          <a:lstStyle/>
          <a:p>
            <a:pPr>
              <a:buClr>
                <a:srgbClr val="660066"/>
              </a:buClr>
            </a:pPr>
            <a:r>
              <a:rPr lang="zh-CN" altLang="en-NZ" dirty="0">
                <a:solidFill>
                  <a:schemeClr val="bg1"/>
                </a:solidFill>
              </a:rPr>
              <a:t>缓冲</a:t>
            </a:r>
            <a:r>
              <a:rPr lang="zh-CN" altLang="en-US" dirty="0">
                <a:solidFill>
                  <a:schemeClr val="bg1"/>
                </a:solidFill>
              </a:rPr>
              <a:t>的作用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199248"/>
            <a:ext cx="1524000" cy="1662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045" y="5769248"/>
            <a:ext cx="1299355" cy="10033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E8D9163-C776-7E40-AB0E-1AA71EB83E3D}"/>
              </a:ext>
            </a:extLst>
          </p:cNvPr>
          <p:cNvSpPr txBox="1">
            <a:spLocks/>
          </p:cNvSpPr>
          <p:nvPr/>
        </p:nvSpPr>
        <p:spPr>
          <a:xfrm>
            <a:off x="990600" y="216481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altLang="zh-CN" kern="0" dirty="0"/>
              <a:t>4.4.4 </a:t>
            </a:r>
            <a:r>
              <a:rPr lang="zh-CN" altLang="en-US" kern="0" dirty="0"/>
              <a:t>缓冲的作用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811BAC-BB35-7849-B477-8C8571C0743F}"/>
              </a:ext>
            </a:extLst>
          </p:cNvPr>
          <p:cNvSpPr txBox="1">
            <a:spLocks/>
          </p:cNvSpPr>
          <p:nvPr/>
        </p:nvSpPr>
        <p:spPr bwMode="auto">
          <a:xfrm>
            <a:off x="215516" y="1556792"/>
            <a:ext cx="8712968" cy="2013502"/>
          </a:xfrm>
          <a:prstGeom prst="rect">
            <a:avLst/>
          </a:prstGeom>
          <a:solidFill>
            <a:srgbClr val="6CC0D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>
              <a:lnSpc>
                <a:spcPct val="120000"/>
              </a:lnSpc>
              <a:buClr>
                <a:srgbClr val="660066"/>
              </a:buClr>
              <a:buFont typeface="Wingdings" pitchFamily="2" charset="2"/>
              <a:buChar char="n"/>
            </a:pPr>
            <a:r>
              <a:rPr kumimoji="0" lang="zh-CN" altLang="en-US" kern="0" dirty="0">
                <a:latin typeface="+mn-lt"/>
                <a:ea typeface="+mn-ea"/>
              </a:rPr>
              <a:t>缓解</a:t>
            </a:r>
            <a:r>
              <a:rPr kumimoji="0" lang="en-US" altLang="zh-CN" kern="0" dirty="0">
                <a:latin typeface="+mn-lt"/>
                <a:ea typeface="+mn-ea"/>
              </a:rPr>
              <a:t>I/O</a:t>
            </a:r>
            <a:r>
              <a:rPr kumimoji="0" lang="zh-CN" altLang="en-US" kern="0" dirty="0">
                <a:latin typeface="+mn-lt"/>
                <a:ea typeface="+mn-ea"/>
              </a:rPr>
              <a:t>设备速度与</a:t>
            </a:r>
            <a:r>
              <a:rPr kumimoji="0" lang="en-US" altLang="zh-CN" kern="0" dirty="0">
                <a:latin typeface="+mn-lt"/>
                <a:ea typeface="+mn-ea"/>
              </a:rPr>
              <a:t>CPU</a:t>
            </a:r>
            <a:r>
              <a:rPr kumimoji="0" lang="zh-CN" altLang="en-US" kern="0" dirty="0">
                <a:latin typeface="+mn-lt"/>
                <a:ea typeface="+mn-ea"/>
              </a:rPr>
              <a:t>速度不匹配的矛盾 </a:t>
            </a:r>
            <a:endParaRPr kumimoji="0" lang="en-NZ" kern="0" dirty="0">
              <a:latin typeface="+mn-lt"/>
              <a:ea typeface="+mn-ea"/>
            </a:endParaRPr>
          </a:p>
          <a:p>
            <a:pPr lvl="2">
              <a:lnSpc>
                <a:spcPct val="120000"/>
              </a:lnSpc>
              <a:buClr>
                <a:srgbClr val="660066"/>
              </a:buClr>
            </a:pPr>
            <a:r>
              <a:rPr kumimoji="0" lang="zh-CN" altLang="en-NZ" kern="0" dirty="0">
                <a:latin typeface="+mn-lt"/>
                <a:ea typeface="+mn-ea"/>
              </a:rPr>
              <a:t>当</a:t>
            </a:r>
            <a:r>
              <a:rPr kumimoji="0" lang="zh-CN" altLang="en-US" kern="0" dirty="0">
                <a:latin typeface="+mn-lt"/>
                <a:ea typeface="+mn-ea"/>
              </a:rPr>
              <a:t>进程的需求大于</a:t>
            </a:r>
            <a:r>
              <a:rPr kumimoji="0" lang="en-US" altLang="zh-CN" kern="0" dirty="0">
                <a:latin typeface="+mn-lt"/>
                <a:ea typeface="+mn-ea"/>
              </a:rPr>
              <a:t>I/O</a:t>
            </a:r>
            <a:r>
              <a:rPr kumimoji="0" lang="zh-CN" altLang="en-US" kern="0" dirty="0">
                <a:latin typeface="+mn-lt"/>
                <a:ea typeface="+mn-ea"/>
              </a:rPr>
              <a:t>设备的服务能力时，进程推进与</a:t>
            </a:r>
            <a:r>
              <a:rPr kumimoji="0" lang="en-US" altLang="zh-CN" kern="0" dirty="0">
                <a:latin typeface="+mn-lt"/>
                <a:ea typeface="+mn-ea"/>
              </a:rPr>
              <a:t>I/O</a:t>
            </a:r>
            <a:r>
              <a:rPr kumimoji="0" lang="zh-CN" altLang="en-US" kern="0" dirty="0">
                <a:latin typeface="+mn-lt"/>
                <a:ea typeface="+mn-ea"/>
              </a:rPr>
              <a:t>设备的操作将不能并驾齐驱</a:t>
            </a:r>
            <a:endParaRPr kumimoji="0" lang="en-US" altLang="zh-CN" kern="0" dirty="0">
              <a:latin typeface="+mn-lt"/>
              <a:ea typeface="+mn-ea"/>
            </a:endParaRPr>
          </a:p>
          <a:p>
            <a:pPr lvl="2">
              <a:lnSpc>
                <a:spcPct val="120000"/>
              </a:lnSpc>
              <a:buClr>
                <a:srgbClr val="660066"/>
              </a:buClr>
            </a:pPr>
            <a:r>
              <a:rPr kumimoji="0" lang="zh-CN" altLang="en-US" kern="0" dirty="0">
                <a:latin typeface="+mn-lt"/>
                <a:ea typeface="+mn-ea"/>
              </a:rPr>
              <a:t>进程每处理完一块数据后得停下等待</a:t>
            </a:r>
            <a:endParaRPr kumimoji="0" lang="en-US" altLang="zh-CN" kern="0" dirty="0">
              <a:latin typeface="+mn-lt"/>
              <a:ea typeface="+mn-ea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4BD5BD-B107-574A-8272-4CDC0DAD9FF5}"/>
              </a:ext>
            </a:extLst>
          </p:cNvPr>
          <p:cNvSpPr txBox="1">
            <a:spLocks/>
          </p:cNvSpPr>
          <p:nvPr/>
        </p:nvSpPr>
        <p:spPr bwMode="auto">
          <a:xfrm>
            <a:off x="215516" y="3570294"/>
            <a:ext cx="8712968" cy="1501062"/>
          </a:xfrm>
          <a:prstGeom prst="rect">
            <a:avLst/>
          </a:prstGeom>
          <a:solidFill>
            <a:srgbClr val="6CC0D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>
              <a:lnSpc>
                <a:spcPct val="120000"/>
              </a:lnSpc>
              <a:buClr>
                <a:srgbClr val="660066"/>
              </a:buClr>
              <a:buFont typeface="Wingdings" pitchFamily="2" charset="2"/>
              <a:buChar char="n"/>
            </a:pPr>
            <a:r>
              <a:rPr kumimoji="0" lang="zh-CN" altLang="en-US" kern="0" dirty="0">
                <a:latin typeface="+mn-lt"/>
                <a:ea typeface="+mn-ea"/>
              </a:rPr>
              <a:t>在多道程序环境中，当存在多种</a:t>
            </a:r>
            <a:r>
              <a:rPr kumimoji="0" lang="en-US" altLang="zh-CN" kern="0" dirty="0">
                <a:latin typeface="+mn-lt"/>
                <a:ea typeface="+mn-ea"/>
              </a:rPr>
              <a:t>I/O</a:t>
            </a:r>
            <a:r>
              <a:rPr kumimoji="0" lang="zh-CN" altLang="en-US" kern="0" dirty="0">
                <a:latin typeface="+mn-lt"/>
                <a:ea typeface="+mn-ea"/>
              </a:rPr>
              <a:t>活动和多种进程活动时，缓冲可以提高操作系统效率，提高单个进程的性能</a:t>
            </a:r>
            <a:endParaRPr kumimoji="0" lang="en-NZ" kern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5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9F58F66-CD6B-574F-B26A-D54C23715900}"/>
              </a:ext>
            </a:extLst>
          </p:cNvPr>
          <p:cNvSpPr>
            <a:spLocks/>
          </p:cNvSpPr>
          <p:nvPr/>
        </p:nvSpPr>
        <p:spPr bwMode="auto">
          <a:xfrm>
            <a:off x="354360" y="949539"/>
            <a:ext cx="8435280" cy="43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spcBef>
                <a:spcPct val="20000"/>
              </a:spcBef>
              <a:spcAft>
                <a:spcPct val="15000"/>
              </a:spcAft>
              <a:buFont typeface="Wingdings" pitchFamily="2" charset="2"/>
              <a:buChar char="l"/>
            </a:pPr>
            <a:r>
              <a:rPr kumimoji="0" lang="en-US" altLang="zh-CN" sz="2800" b="1" dirty="0" err="1">
                <a:solidFill>
                  <a:schemeClr val="tx2"/>
                </a:solidFill>
                <a:latin typeface="+mj-lt"/>
                <a:ea typeface="+mn-ea"/>
              </a:rPr>
              <a:t>SPOOLing</a:t>
            </a:r>
            <a:r>
              <a:rPr kumimoji="0" lang="zh-CN" altLang="en-US" sz="2800" b="1" dirty="0">
                <a:solidFill>
                  <a:schemeClr val="tx2"/>
                </a:solidFill>
                <a:latin typeface="+mj-lt"/>
                <a:ea typeface="+mn-ea"/>
              </a:rPr>
              <a:t>技术</a:t>
            </a:r>
            <a:r>
              <a:rPr kumimoji="0" lang="zh-CN" altLang="en-US" sz="2800" dirty="0">
                <a:latin typeface="+mn-lt"/>
                <a:ea typeface="+mn-ea"/>
              </a:rPr>
              <a:t>（</a:t>
            </a:r>
            <a:r>
              <a:rPr kumimoji="0"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磁盘中的缓冲</a:t>
            </a:r>
            <a:r>
              <a:rPr kumimoji="0" lang="en-US" altLang="zh-CN" sz="2800" dirty="0">
                <a:latin typeface="+mn-lt"/>
                <a:ea typeface="+mn-ea"/>
              </a:rPr>
              <a:t>)</a:t>
            </a:r>
          </a:p>
          <a:p>
            <a:pPr marL="742950" lvl="1" indent="-285750" algn="just">
              <a:spcBef>
                <a:spcPct val="2000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lang="zh-CN" altLang="en-US" dirty="0">
                <a:latin typeface="+mn-lt"/>
                <a:ea typeface="+mn-ea"/>
              </a:rPr>
              <a:t>在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磁盘中</a:t>
            </a:r>
            <a:r>
              <a:rPr lang="zh-CN" altLang="en-US" dirty="0">
                <a:latin typeface="+mn-lt"/>
                <a:ea typeface="+mn-ea"/>
              </a:rPr>
              <a:t>建立</a:t>
            </a: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缓冲区</a:t>
            </a:r>
            <a:r>
              <a:rPr kumimoji="0" lang="zh-CN" altLang="en-US" dirty="0">
                <a:latin typeface="+mn-lt"/>
                <a:ea typeface="+mn-ea"/>
              </a:rPr>
              <a:t>，</a:t>
            </a:r>
            <a:r>
              <a:rPr kumimoji="0" lang="zh-CN" altLang="en-US" b="1" dirty="0">
                <a:latin typeface="+mn-lt"/>
                <a:ea typeface="+mn-ea"/>
              </a:rPr>
              <a:t>缓和</a:t>
            </a:r>
            <a:r>
              <a:rPr kumimoji="0" lang="en-US" altLang="zh-CN" dirty="0">
                <a:latin typeface="+mn-lt"/>
                <a:ea typeface="+mn-ea"/>
              </a:rPr>
              <a:t>CPU</a:t>
            </a:r>
            <a:r>
              <a:rPr kumimoji="0" lang="zh-CN" altLang="en-US" dirty="0">
                <a:latin typeface="+mn-lt"/>
                <a:ea typeface="+mn-ea"/>
              </a:rPr>
              <a:t>的高速性与</a:t>
            </a:r>
            <a:r>
              <a:rPr kumimoji="0" lang="en-US" altLang="zh-CN" dirty="0">
                <a:latin typeface="+mn-lt"/>
                <a:ea typeface="+mn-ea"/>
              </a:rPr>
              <a:t>I/O</a:t>
            </a:r>
            <a:r>
              <a:rPr kumimoji="0" lang="zh-CN" altLang="en-US" dirty="0">
                <a:latin typeface="+mn-lt"/>
                <a:ea typeface="+mn-ea"/>
              </a:rPr>
              <a:t>设备低速性间的矛盾。</a:t>
            </a:r>
          </a:p>
          <a:p>
            <a:pPr marL="742950" lvl="1" indent="-285750" algn="just">
              <a:spcBef>
                <a:spcPct val="2000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在联机</a:t>
            </a:r>
            <a:r>
              <a:rPr kumimoji="0" lang="en-US" altLang="zh-CN" dirty="0">
                <a:latin typeface="+mn-lt"/>
                <a:ea typeface="+mn-ea"/>
              </a:rPr>
              <a:t>(</a:t>
            </a:r>
            <a:r>
              <a:rPr kumimoji="0"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即</a:t>
            </a:r>
            <a:r>
              <a:rPr kumimoji="0"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CPU</a:t>
            </a:r>
            <a:r>
              <a:rPr kumimoji="0"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控制</a:t>
            </a:r>
            <a:r>
              <a:rPr kumimoji="0" lang="en-US" altLang="zh-CN" dirty="0">
                <a:latin typeface="+mn-lt"/>
                <a:ea typeface="+mn-ea"/>
              </a:rPr>
              <a:t>)</a:t>
            </a:r>
            <a:r>
              <a:rPr kumimoji="0" lang="zh-CN" altLang="en-US" dirty="0">
                <a:latin typeface="+mn-lt"/>
                <a:ea typeface="+mn-ea"/>
              </a:rPr>
              <a:t>情况下实现的同时外围操作称为</a:t>
            </a:r>
            <a:r>
              <a:rPr kumimoji="0" lang="en-US" altLang="zh-CN" dirty="0" err="1">
                <a:latin typeface="+mn-lt"/>
                <a:ea typeface="+mn-ea"/>
              </a:rPr>
              <a:t>SPOOLing</a:t>
            </a:r>
            <a:r>
              <a:rPr kumimoji="0" lang="en-US" altLang="zh-CN" dirty="0">
                <a:latin typeface="+mn-lt"/>
                <a:ea typeface="+mn-ea"/>
              </a:rPr>
              <a:t> (Simultaneous Peripheral Operating On Line)</a:t>
            </a:r>
            <a:r>
              <a:rPr kumimoji="0" lang="zh-CN" altLang="en-US" dirty="0">
                <a:latin typeface="+mn-lt"/>
                <a:ea typeface="+mn-ea"/>
              </a:rPr>
              <a:t>，或称为假脱机操作；</a:t>
            </a:r>
          </a:p>
          <a:p>
            <a:pPr marL="742950" lvl="1" indent="-285750" algn="just">
              <a:spcBef>
                <a:spcPct val="2000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通过</a:t>
            </a:r>
            <a:r>
              <a:rPr kumimoji="0" lang="en-US" altLang="zh-CN" dirty="0" err="1">
                <a:latin typeface="+mn-lt"/>
                <a:ea typeface="+mn-ea"/>
              </a:rPr>
              <a:t>SPOOLing</a:t>
            </a:r>
            <a:r>
              <a:rPr kumimoji="0" lang="zh-CN" altLang="en-US" dirty="0">
                <a:latin typeface="+mn-lt"/>
                <a:ea typeface="+mn-ea"/>
              </a:rPr>
              <a:t>技术便可将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一台独占物理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I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／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O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设备</a:t>
            </a:r>
            <a:r>
              <a:rPr kumimoji="0" lang="zh-CN" altLang="en-US" dirty="0">
                <a:latin typeface="+mn-lt"/>
                <a:ea typeface="+mn-ea"/>
              </a:rPr>
              <a:t>虚拟为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多台逻辑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I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／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O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设备</a:t>
            </a:r>
            <a:r>
              <a:rPr kumimoji="0" lang="zh-CN" altLang="en-US" dirty="0">
                <a:latin typeface="+mn-lt"/>
                <a:ea typeface="+mn-ea"/>
              </a:rPr>
              <a:t>，从而允许多个用户共享一台物理</a:t>
            </a:r>
            <a:r>
              <a:rPr kumimoji="0" lang="en-US" altLang="zh-CN" dirty="0">
                <a:latin typeface="+mn-lt"/>
                <a:ea typeface="+mn-ea"/>
              </a:rPr>
              <a:t>I/O</a:t>
            </a:r>
            <a:r>
              <a:rPr kumimoji="0" lang="zh-CN" altLang="en-US" dirty="0">
                <a:latin typeface="+mn-lt"/>
                <a:ea typeface="+mn-ea"/>
              </a:rPr>
              <a:t>设备。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F159303-091D-E548-81BC-A163CD094E7C}"/>
              </a:ext>
            </a:extLst>
          </p:cNvPr>
          <p:cNvSpPr>
            <a:spLocks/>
          </p:cNvSpPr>
          <p:nvPr/>
        </p:nvSpPr>
        <p:spPr bwMode="auto">
          <a:xfrm>
            <a:off x="457200" y="44452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4.4.5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 </a:t>
            </a:r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Spooling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技术</a:t>
            </a:r>
          </a:p>
        </p:txBody>
      </p:sp>
    </p:spTree>
    <p:extLst>
      <p:ext uri="{BB962C8B-B14F-4D97-AF65-F5344CB8AC3E}">
        <p14:creationId xmlns:p14="http://schemas.microsoft.com/office/powerpoint/2010/main" val="16825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5707B00D-0F4E-AE40-A96E-6D5BF6290FA8}"/>
              </a:ext>
            </a:extLst>
          </p:cNvPr>
          <p:cNvSpPr>
            <a:spLocks/>
          </p:cNvSpPr>
          <p:nvPr/>
        </p:nvSpPr>
        <p:spPr bwMode="auto">
          <a:xfrm>
            <a:off x="107950" y="1052515"/>
            <a:ext cx="903605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kumimoji="0" lang="en-US" altLang="zh-CN" sz="2800" dirty="0" err="1">
                <a:solidFill>
                  <a:schemeClr val="tx2"/>
                </a:solidFill>
                <a:latin typeface="+mj-lt"/>
                <a:ea typeface="黑体" pitchFamily="49" charset="-122"/>
              </a:rPr>
              <a:t>SPOOLing</a:t>
            </a:r>
            <a:r>
              <a:rPr kumimoji="0" lang="zh-CN" altLang="en-US" sz="2800" dirty="0">
                <a:solidFill>
                  <a:schemeClr val="tx2"/>
                </a:solidFill>
                <a:latin typeface="+mj-lt"/>
                <a:ea typeface="黑体" pitchFamily="49" charset="-122"/>
              </a:rPr>
              <a:t>的组成</a:t>
            </a:r>
          </a:p>
        </p:txBody>
      </p:sp>
      <p:pic>
        <p:nvPicPr>
          <p:cNvPr id="4" name="内容占位符 6">
            <a:extLst>
              <a:ext uri="{FF2B5EF4-FFF2-40B4-BE49-F238E27FC236}">
                <a16:creationId xmlns:a16="http://schemas.microsoft.com/office/drawing/2014/main" id="{DA7795E9-4915-0540-9AFE-6C840E11E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5" y="1900238"/>
            <a:ext cx="65944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81AB0E0-342B-8C49-A119-2793F2F86820}"/>
              </a:ext>
            </a:extLst>
          </p:cNvPr>
          <p:cNvSpPr>
            <a:spLocks/>
          </p:cNvSpPr>
          <p:nvPr/>
        </p:nvSpPr>
        <p:spPr bwMode="auto">
          <a:xfrm>
            <a:off x="457200" y="44452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4.4.5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 </a:t>
            </a:r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Spooling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技术</a:t>
            </a:r>
          </a:p>
        </p:txBody>
      </p:sp>
    </p:spTree>
    <p:extLst>
      <p:ext uri="{BB962C8B-B14F-4D97-AF65-F5344CB8AC3E}">
        <p14:creationId xmlns:p14="http://schemas.microsoft.com/office/powerpoint/2010/main" val="340970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55CA4E2C-6BD6-D540-A9A0-9487376844E4}"/>
              </a:ext>
            </a:extLst>
          </p:cNvPr>
          <p:cNvSpPr>
            <a:spLocks/>
          </p:cNvSpPr>
          <p:nvPr/>
        </p:nvSpPr>
        <p:spPr bwMode="auto">
          <a:xfrm>
            <a:off x="34927" y="1052515"/>
            <a:ext cx="91090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kumimoji="0" lang="en-US" altLang="zh-CN" sz="2800" dirty="0" err="1">
                <a:ea typeface="黑体" pitchFamily="49" charset="-122"/>
              </a:rPr>
              <a:t>SPOOLing</a:t>
            </a:r>
            <a:r>
              <a:rPr kumimoji="0" lang="zh-CN" altLang="en-US" sz="2800" dirty="0">
                <a:ea typeface="黑体" pitchFamily="49" charset="-122"/>
              </a:rPr>
              <a:t>的组成示意图</a:t>
            </a: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E6E66AE1-3BB6-774C-8E9B-BD2B1E9D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3610" y="3356994"/>
          <a:ext cx="6804025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88" name="Visio" r:id="rId3" imgW="3107160" imgH="1145157" progId="Visio.Drawing.11">
                  <p:embed/>
                </p:oleObj>
              </mc:Choice>
              <mc:Fallback>
                <p:oleObj name="Visio" r:id="rId3" imgW="3107160" imgH="1145157" progId="Visio.Drawing.11">
                  <p:embed/>
                  <p:pic>
                    <p:nvPicPr>
                      <p:cNvPr id="8448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10" y="3356994"/>
                        <a:ext cx="6804025" cy="2511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C72AFBF2-FCB1-8F45-85FB-DF387EA14452}"/>
              </a:ext>
            </a:extLst>
          </p:cNvPr>
          <p:cNvSpPr/>
          <p:nvPr/>
        </p:nvSpPr>
        <p:spPr>
          <a:xfrm>
            <a:off x="4499991" y="1218950"/>
            <a:ext cx="4703349" cy="2276872"/>
          </a:xfrm>
          <a:prstGeom prst="wedgeRoundRectCallout">
            <a:avLst>
              <a:gd name="adj1" fmla="val 10409"/>
              <a:gd name="adj2" fmla="val 7900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输入井和输出井：磁盘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上的两个存储空间；</a:t>
            </a:r>
          </a:p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输入井：位于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磁盘上的存储空间，用于暂存慢速</a:t>
            </a:r>
            <a:r>
              <a:rPr kumimoji="0" lang="en-US" altLang="zh-CN" sz="2000" dirty="0">
                <a:solidFill>
                  <a:schemeClr val="tx1"/>
                </a:solidFill>
                <a:latin typeface="+mn-ea"/>
              </a:rPr>
              <a:t>I/O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设备输入的数据；</a:t>
            </a:r>
          </a:p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输出井：位于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磁盘上的存储空间，用于暂存用户程序的输出数据。 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754644E-1817-E441-BFBA-7C63F0CAE156}"/>
              </a:ext>
            </a:extLst>
          </p:cNvPr>
          <p:cNvSpPr>
            <a:spLocks/>
          </p:cNvSpPr>
          <p:nvPr/>
        </p:nvSpPr>
        <p:spPr bwMode="auto">
          <a:xfrm>
            <a:off x="437027" y="-118968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4.4.5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 </a:t>
            </a:r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Spooling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技术</a:t>
            </a: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13A7D4A2-AF37-2A46-BBF3-BC31385FDE34}"/>
              </a:ext>
            </a:extLst>
          </p:cNvPr>
          <p:cNvSpPr/>
          <p:nvPr/>
        </p:nvSpPr>
        <p:spPr>
          <a:xfrm>
            <a:off x="1474022" y="287237"/>
            <a:ext cx="6051938" cy="2952328"/>
          </a:xfrm>
          <a:prstGeom prst="wedgeRoundRectCallout">
            <a:avLst>
              <a:gd name="adj1" fmla="val -5984"/>
              <a:gd name="adj2" fmla="val 59117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742950" lvl="1" indent="-285750" algn="l">
              <a:spcBef>
                <a:spcPct val="20000"/>
              </a:spcBef>
              <a:spcAft>
                <a:spcPct val="20000"/>
              </a:spcAft>
              <a:buFont typeface="Wingdings" pitchFamily="2" charset="2"/>
              <a:buChar char="Ø"/>
            </a:pPr>
            <a:r>
              <a:rPr kumimoji="0" lang="en-US" altLang="zh-CN" sz="2000" b="1" dirty="0" err="1">
                <a:solidFill>
                  <a:schemeClr val="tx1"/>
                </a:solidFill>
              </a:rPr>
              <a:t>Sp</a:t>
            </a:r>
            <a:r>
              <a:rPr kumimoji="0" lang="en-US" altLang="zh-CN" sz="2000" b="1" baseline="-25000" dirty="0" err="1">
                <a:solidFill>
                  <a:schemeClr val="tx1"/>
                </a:solidFill>
              </a:rPr>
              <a:t>i</a:t>
            </a:r>
            <a:r>
              <a:rPr kumimoji="0" lang="zh-CN" altLang="en-US" sz="2000" b="1" dirty="0">
                <a:solidFill>
                  <a:schemeClr val="tx1"/>
                </a:solidFill>
              </a:rPr>
              <a:t>：</a:t>
            </a:r>
            <a:r>
              <a:rPr kumimoji="0" lang="zh-CN" altLang="en-US" sz="2000" dirty="0">
                <a:solidFill>
                  <a:schemeClr val="tx1"/>
                </a:solidFill>
              </a:rPr>
              <a:t>模拟脱机</a:t>
            </a:r>
            <a:r>
              <a:rPr kumimoji="0" lang="zh-CN" altLang="en-US" sz="2000" b="1" dirty="0">
                <a:solidFill>
                  <a:schemeClr val="tx1"/>
                </a:solidFill>
              </a:rPr>
              <a:t>输入时的外围控制机</a:t>
            </a:r>
            <a:r>
              <a:rPr kumimoji="0" lang="zh-CN" altLang="en-US" sz="2000" dirty="0">
                <a:solidFill>
                  <a:schemeClr val="tx1"/>
                </a:solidFill>
              </a:rPr>
              <a:t>，将用户要求的数据从输入设备通过输入缓冲区再送到输入井，当</a:t>
            </a:r>
            <a:r>
              <a:rPr kumimoji="0" lang="en-US" altLang="zh-CN" sz="2000" dirty="0">
                <a:solidFill>
                  <a:schemeClr val="tx1"/>
                </a:solidFill>
              </a:rPr>
              <a:t>CPU</a:t>
            </a:r>
            <a:r>
              <a:rPr kumimoji="0" lang="zh-CN" altLang="en-US" sz="2000" dirty="0">
                <a:solidFill>
                  <a:schemeClr val="tx1"/>
                </a:solidFill>
              </a:rPr>
              <a:t>需要输入数据时，直接从输入井读入内存；</a:t>
            </a:r>
          </a:p>
          <a:p>
            <a:pPr marL="742950" lvl="1" indent="-285750" algn="l">
              <a:spcBef>
                <a:spcPct val="20000"/>
              </a:spcBef>
              <a:spcAft>
                <a:spcPct val="20000"/>
              </a:spcAft>
              <a:buFont typeface="Wingdings" pitchFamily="2" charset="2"/>
              <a:buChar char="Ø"/>
            </a:pPr>
            <a:r>
              <a:rPr kumimoji="0" lang="en-US" altLang="zh-CN" sz="2000" b="1" dirty="0" err="1">
                <a:solidFill>
                  <a:schemeClr val="tx1"/>
                </a:solidFill>
              </a:rPr>
              <a:t>Sp</a:t>
            </a:r>
            <a:r>
              <a:rPr kumimoji="0" lang="en-US" altLang="zh-CN" sz="2000" b="1" baseline="-25000" dirty="0" err="1">
                <a:solidFill>
                  <a:schemeClr val="tx1"/>
                </a:solidFill>
              </a:rPr>
              <a:t>o</a:t>
            </a:r>
            <a:r>
              <a:rPr kumimoji="0" lang="zh-CN" altLang="en-US" sz="2000" b="1" dirty="0">
                <a:solidFill>
                  <a:schemeClr val="tx1"/>
                </a:solidFill>
              </a:rPr>
              <a:t>：</a:t>
            </a:r>
            <a:r>
              <a:rPr kumimoji="0" lang="zh-CN" altLang="en-US" sz="2000" dirty="0">
                <a:solidFill>
                  <a:schemeClr val="tx1"/>
                </a:solidFill>
              </a:rPr>
              <a:t>模拟脱机</a:t>
            </a:r>
            <a:r>
              <a:rPr kumimoji="0" lang="zh-CN" altLang="en-US" sz="2000" b="1" dirty="0">
                <a:solidFill>
                  <a:schemeClr val="tx1"/>
                </a:solidFill>
              </a:rPr>
              <a:t>输出时的外围控制机</a:t>
            </a:r>
            <a:r>
              <a:rPr kumimoji="0" lang="zh-CN" altLang="en-US" sz="2000" dirty="0">
                <a:solidFill>
                  <a:schemeClr val="tx1"/>
                </a:solidFill>
              </a:rPr>
              <a:t>，把用户要求输出的数据先从内存送到输出井，待输出设备空闲时，再将输出井中的数据经过输出缓冲区送到输出设备上。 </a:t>
            </a:r>
          </a:p>
        </p:txBody>
      </p:sp>
      <p:sp>
        <p:nvSpPr>
          <p:cNvPr id="8" name="圆角矩形标注 7">
            <a:extLst>
              <a:ext uri="{FF2B5EF4-FFF2-40B4-BE49-F238E27FC236}">
                <a16:creationId xmlns:a16="http://schemas.microsoft.com/office/drawing/2014/main" id="{16E7E872-0171-C14A-80A0-2253B9D35644}"/>
              </a:ext>
            </a:extLst>
          </p:cNvPr>
          <p:cNvSpPr/>
          <p:nvPr/>
        </p:nvSpPr>
        <p:spPr>
          <a:xfrm>
            <a:off x="1601132" y="1373904"/>
            <a:ext cx="5976664" cy="2292054"/>
          </a:xfrm>
          <a:prstGeom prst="wedgeRoundRectCallout">
            <a:avLst>
              <a:gd name="adj1" fmla="val 3246"/>
              <a:gd name="adj2" fmla="val 72045"/>
              <a:gd name="adj3" fmla="val 16667"/>
            </a:avLst>
          </a:prstGeom>
          <a:solidFill>
            <a:srgbClr val="6C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42900" indent="-342900" algn="l">
              <a:spcBef>
                <a:spcPct val="15000"/>
              </a:spcBef>
              <a:spcAft>
                <a:spcPct val="5000"/>
              </a:spcAft>
            </a:pP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输入缓冲区和输出缓冲区</a:t>
            </a:r>
          </a:p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内存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上的两个存储空间；</a:t>
            </a:r>
          </a:p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输入缓冲区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用于暂存由输入设备送来的数据，以后再传送到</a:t>
            </a: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输入井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；</a:t>
            </a:r>
          </a:p>
          <a:p>
            <a:pPr marL="742950" lvl="1" indent="-285750" algn="l">
              <a:spcBef>
                <a:spcPct val="15000"/>
              </a:spcBef>
              <a:spcAft>
                <a:spcPct val="5000"/>
              </a:spcAft>
              <a:buFont typeface="Wingdings" pitchFamily="2" charset="2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输出缓冲区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用于暂存从</a:t>
            </a:r>
            <a:r>
              <a:rPr kumimoji="0" lang="zh-CN" altLang="en-US" sz="2000" b="1" dirty="0">
                <a:solidFill>
                  <a:schemeClr val="tx1"/>
                </a:solidFill>
                <a:latin typeface="+mn-ea"/>
              </a:rPr>
              <a:t>输出井</a:t>
            </a:r>
            <a:r>
              <a:rPr kumimoji="0" lang="zh-CN" altLang="en-US" sz="2000" dirty="0">
                <a:solidFill>
                  <a:schemeClr val="tx1"/>
                </a:solidFill>
                <a:latin typeface="+mn-ea"/>
              </a:rPr>
              <a:t>送来的数据，以后再传送给输出设备。</a:t>
            </a:r>
          </a:p>
        </p:txBody>
      </p:sp>
    </p:spTree>
    <p:extLst>
      <p:ext uri="{BB962C8B-B14F-4D97-AF65-F5344CB8AC3E}">
        <p14:creationId xmlns:p14="http://schemas.microsoft.com/office/powerpoint/2010/main" val="263641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3C8FA8CF-5BD1-3944-96D6-4C8F26F565EE}"/>
              </a:ext>
            </a:extLst>
          </p:cNvPr>
          <p:cNvSpPr>
            <a:spLocks/>
          </p:cNvSpPr>
          <p:nvPr/>
        </p:nvSpPr>
        <p:spPr bwMode="auto">
          <a:xfrm>
            <a:off x="0" y="1052513"/>
            <a:ext cx="91440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20000"/>
              </a:spcAft>
              <a:buFont typeface="Wingdings" pitchFamily="2" charset="2"/>
              <a:buChar char="l"/>
            </a:pPr>
            <a:r>
              <a:rPr kumimoji="0" lang="en-US" altLang="zh-CN" sz="2800" dirty="0" err="1">
                <a:ea typeface="黑体" pitchFamily="49" charset="-122"/>
              </a:rPr>
              <a:t>SPOOLing</a:t>
            </a:r>
            <a:r>
              <a:rPr kumimoji="0" lang="zh-CN" altLang="en-US" sz="2800" dirty="0">
                <a:ea typeface="黑体" pitchFamily="49" charset="-122"/>
              </a:rPr>
              <a:t>技术的应用</a:t>
            </a:r>
          </a:p>
          <a:p>
            <a:pPr algn="l">
              <a:spcBef>
                <a:spcPct val="20000"/>
              </a:spcBef>
              <a:spcAft>
                <a:spcPct val="20000"/>
              </a:spcAft>
            </a:pPr>
            <a:r>
              <a:rPr kumimoji="0" lang="zh-CN" altLang="en-US" sz="2800" dirty="0">
                <a:ea typeface="黑体" pitchFamily="49" charset="-122"/>
              </a:rPr>
              <a:t>    </a:t>
            </a:r>
            <a:r>
              <a:rPr kumimoji="0" lang="zh-CN" altLang="en-US" dirty="0">
                <a:ea typeface="楷体_GB2312" pitchFamily="49" charset="-122"/>
              </a:rPr>
              <a:t>以打印机为例，说明</a:t>
            </a:r>
            <a:r>
              <a:rPr kumimoji="0" lang="en-US" altLang="zh-CN" dirty="0" err="1">
                <a:ea typeface="楷体_GB2312" pitchFamily="49" charset="-122"/>
              </a:rPr>
              <a:t>SPOOLing</a:t>
            </a:r>
            <a:r>
              <a:rPr kumimoji="0" lang="zh-CN" altLang="en-US" dirty="0">
                <a:ea typeface="楷体_GB2312" pitchFamily="49" charset="-122"/>
              </a:rPr>
              <a:t>系统是如何实现虚拟设备的。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CF9CB4B-15E0-B84A-9C2F-D04E4D513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2" y="2349500"/>
            <a:ext cx="8353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ea typeface="楷体_GB2312" pitchFamily="49" charset="-122"/>
              </a:rPr>
              <a:t>        </a:t>
            </a:r>
          </a:p>
        </p:txBody>
      </p:sp>
      <p:sp>
        <p:nvSpPr>
          <p:cNvPr id="5" name="Text Box 72">
            <a:extLst>
              <a:ext uri="{FF2B5EF4-FFF2-40B4-BE49-F238E27FC236}">
                <a16:creationId xmlns:a16="http://schemas.microsoft.com/office/drawing/2014/main" id="{9ADB720F-6E77-3B45-8289-36F16308E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992" y="2577934"/>
            <a:ext cx="7595888" cy="830997"/>
          </a:xfrm>
          <a:prstGeom prst="rect">
            <a:avLst/>
          </a:prstGeom>
          <a:solidFill>
            <a:srgbClr val="6CC0D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ea typeface="楷体_GB2312" pitchFamily="49" charset="-122"/>
              </a:rPr>
              <a:t>打印机：独占设备。利用</a:t>
            </a:r>
            <a:r>
              <a:rPr lang="en-US" altLang="zh-CN" dirty="0" err="1">
                <a:ea typeface="楷体_GB2312" pitchFamily="49" charset="-122"/>
              </a:rPr>
              <a:t>SPOOLing</a:t>
            </a:r>
            <a:r>
              <a:rPr lang="zh-CN" altLang="en-US" dirty="0">
                <a:ea typeface="楷体_GB2312" pitchFamily="49" charset="-122"/>
              </a:rPr>
              <a:t>技术，将其改造为共享设备，从而提高设备的利用率。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C00B702-87D1-8846-86A2-968B8C630ED7}"/>
              </a:ext>
            </a:extLst>
          </p:cNvPr>
          <p:cNvSpPr>
            <a:spLocks/>
          </p:cNvSpPr>
          <p:nvPr/>
        </p:nvSpPr>
        <p:spPr bwMode="auto">
          <a:xfrm>
            <a:off x="457200" y="44452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4.4.5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 </a:t>
            </a:r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Spooling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技术</a:t>
            </a:r>
          </a:p>
        </p:txBody>
      </p:sp>
    </p:spTree>
    <p:extLst>
      <p:ext uri="{BB962C8B-B14F-4D97-AF65-F5344CB8AC3E}">
        <p14:creationId xmlns:p14="http://schemas.microsoft.com/office/powerpoint/2010/main" val="410427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2">
            <a:extLst>
              <a:ext uri="{FF2B5EF4-FFF2-40B4-BE49-F238E27FC236}">
                <a16:creationId xmlns:a16="http://schemas.microsoft.com/office/drawing/2014/main" id="{F39ED15D-D486-5D4C-9EEE-0749A8CA9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37280"/>
            <a:ext cx="8229600" cy="2369880"/>
          </a:xfrm>
          <a:prstGeom prst="rect">
            <a:avLst/>
          </a:prstGeom>
          <a:solidFill>
            <a:srgbClr val="6CC0D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latin typeface="+mn-ea"/>
                <a:ea typeface="+mn-ea"/>
              </a:rPr>
              <a:t>1.</a:t>
            </a:r>
            <a:r>
              <a:rPr lang="zh-CN" altLang="en-US" sz="2000" dirty="0">
                <a:latin typeface="+mn-ea"/>
                <a:ea typeface="+mn-ea"/>
              </a:rPr>
              <a:t>当用户进程请求打印输出时，并不真正立即把打印机分配给该用户进程，而是：</a:t>
            </a:r>
          </a:p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① 由输出进程在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输出井</a:t>
            </a:r>
            <a:r>
              <a:rPr lang="zh-CN" altLang="en-US" sz="2000" dirty="0">
                <a:latin typeface="+mn-ea"/>
                <a:ea typeface="+mn-ea"/>
              </a:rPr>
              <a:t>中为之申请一个空闲磁盘块区，并将要打印的数据送入其中；</a:t>
            </a:r>
          </a:p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② 输出进程为用户进程申请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请求打印表</a:t>
            </a:r>
            <a:r>
              <a:rPr lang="zh-CN" altLang="en-US" sz="2000" dirty="0">
                <a:latin typeface="+mn-ea"/>
                <a:ea typeface="+mn-ea"/>
              </a:rPr>
              <a:t>，并将用户的打印要求填入其中，再将该表挂到请求打印队列上。</a:t>
            </a:r>
          </a:p>
        </p:txBody>
      </p:sp>
      <p:sp>
        <p:nvSpPr>
          <p:cNvPr id="4" name="Text Box 72">
            <a:extLst>
              <a:ext uri="{FF2B5EF4-FFF2-40B4-BE49-F238E27FC236}">
                <a16:creationId xmlns:a16="http://schemas.microsoft.com/office/drawing/2014/main" id="{D883AA3F-3D20-CF42-93E1-40027D781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14375"/>
            <a:ext cx="8229600" cy="1015663"/>
          </a:xfrm>
          <a:prstGeom prst="rect">
            <a:avLst/>
          </a:prstGeom>
          <a:solidFill>
            <a:srgbClr val="6CC0D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</a:rPr>
              <a:t>2.</a:t>
            </a:r>
            <a:r>
              <a:rPr lang="zh-CN" altLang="en-US" sz="2000" dirty="0">
                <a:latin typeface="+mn-ea"/>
                <a:ea typeface="+mn-ea"/>
              </a:rPr>
              <a:t> 如果打印机空闲，输出进程将从请求打印队列的队首取出一张请求打印表，根据表中的要求将要打印的数据，从输出井传送到内存缓冲区，再由打印机进行打印。</a:t>
            </a:r>
          </a:p>
        </p:txBody>
      </p:sp>
      <p:sp>
        <p:nvSpPr>
          <p:cNvPr id="5" name="Text Box 72">
            <a:extLst>
              <a:ext uri="{FF2B5EF4-FFF2-40B4-BE49-F238E27FC236}">
                <a16:creationId xmlns:a16="http://schemas.microsoft.com/office/drawing/2014/main" id="{D1B22F08-4496-1641-BEA1-BBCDE58E9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37253"/>
            <a:ext cx="8229600" cy="707886"/>
          </a:xfrm>
          <a:prstGeom prst="rect">
            <a:avLst/>
          </a:prstGeom>
          <a:solidFill>
            <a:srgbClr val="6CC0D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</a:rPr>
              <a:t>3.</a:t>
            </a:r>
            <a:r>
              <a:rPr lang="zh-CN" altLang="en-US" sz="2000" dirty="0">
                <a:latin typeface="+mn-ea"/>
                <a:ea typeface="+mn-ea"/>
              </a:rPr>
              <a:t> 若打印队列不空，重复上述过程。当打印队列为空时，输出进程将自己阻塞。下次再有打印请求时，输出进程才被唤醒。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B667AB-7475-9944-AE55-2938D7260C3C}"/>
              </a:ext>
            </a:extLst>
          </p:cNvPr>
          <p:cNvSpPr/>
          <p:nvPr/>
        </p:nvSpPr>
        <p:spPr>
          <a:xfrm>
            <a:off x="10592" y="875615"/>
            <a:ext cx="651652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 algn="l">
              <a:spcBef>
                <a:spcPct val="20000"/>
              </a:spcBef>
              <a:spcAft>
                <a:spcPct val="20000"/>
              </a:spcAft>
              <a:buFont typeface="Wingdings" pitchFamily="2" charset="2"/>
              <a:buChar char="l"/>
            </a:pPr>
            <a:r>
              <a:rPr kumimoji="0" lang="en-US" altLang="zh-CN" dirty="0" err="1">
                <a:ea typeface="黑体" pitchFamily="49" charset="-122"/>
              </a:rPr>
              <a:t>SPOOLing</a:t>
            </a:r>
            <a:r>
              <a:rPr kumimoji="0" lang="zh-CN" altLang="en-US" dirty="0">
                <a:ea typeface="黑体" pitchFamily="49" charset="-122"/>
              </a:rPr>
              <a:t>技术的应用（以共享打印机为例）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12BF6DF-D51D-8F48-BF54-0823FE742A97}"/>
              </a:ext>
            </a:extLst>
          </p:cNvPr>
          <p:cNvSpPr>
            <a:spLocks/>
          </p:cNvSpPr>
          <p:nvPr/>
        </p:nvSpPr>
        <p:spPr bwMode="auto">
          <a:xfrm>
            <a:off x="457200" y="44452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rPr>
              <a:t>4.4.5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rPr>
              <a:t> </a:t>
            </a:r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rPr>
              <a:t>Spooling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rPr>
              <a:t>技术</a:t>
            </a:r>
          </a:p>
        </p:txBody>
      </p:sp>
    </p:spTree>
    <p:extLst>
      <p:ext uri="{BB962C8B-B14F-4D97-AF65-F5344CB8AC3E}">
        <p14:creationId xmlns:p14="http://schemas.microsoft.com/office/powerpoint/2010/main" val="45009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D52F3F8B-9057-474D-9F4B-4BC82E7F79FC}"/>
              </a:ext>
            </a:extLst>
          </p:cNvPr>
          <p:cNvSpPr>
            <a:spLocks/>
          </p:cNvSpPr>
          <p:nvPr/>
        </p:nvSpPr>
        <p:spPr bwMode="auto">
          <a:xfrm>
            <a:off x="0" y="936625"/>
            <a:ext cx="91440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15000"/>
              </a:spcBef>
              <a:buFont typeface="Wingdings" pitchFamily="2" charset="2"/>
              <a:buChar char="l"/>
            </a:pPr>
            <a:r>
              <a:rPr kumimoji="0" lang="en-US" altLang="zh-CN" sz="2800" dirty="0" err="1">
                <a:latin typeface="+mn-lt"/>
                <a:ea typeface="+mn-ea"/>
              </a:rPr>
              <a:t>SPOOLing</a:t>
            </a:r>
            <a:r>
              <a:rPr kumimoji="0" lang="zh-CN" altLang="en-US" sz="2800" dirty="0">
                <a:latin typeface="+mn-lt"/>
                <a:ea typeface="+mn-ea"/>
              </a:rPr>
              <a:t>的特点</a:t>
            </a:r>
          </a:p>
          <a:p>
            <a:pPr marL="742950" lvl="1" indent="-285750" algn="l">
              <a:spcBef>
                <a:spcPct val="15000"/>
              </a:spcBef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提高</a:t>
            </a:r>
            <a:r>
              <a:rPr kumimoji="0" lang="en-US" altLang="zh-CN" dirty="0">
                <a:latin typeface="+mn-lt"/>
                <a:ea typeface="+mn-ea"/>
              </a:rPr>
              <a:t>I/O</a:t>
            </a:r>
            <a:r>
              <a:rPr kumimoji="0" lang="zh-CN" altLang="en-US" dirty="0">
                <a:latin typeface="+mn-lt"/>
                <a:ea typeface="+mn-ea"/>
              </a:rPr>
              <a:t>速度</a:t>
            </a:r>
          </a:p>
          <a:p>
            <a:pPr marL="742950" lvl="1" indent="-285750" algn="l">
              <a:spcBef>
                <a:spcPct val="15000"/>
              </a:spcBef>
            </a:pPr>
            <a:r>
              <a:rPr kumimoji="0" lang="zh-CN" altLang="en-US" dirty="0">
                <a:latin typeface="+mn-lt"/>
                <a:ea typeface="+mn-ea"/>
              </a:rPr>
              <a:t>     对低速</a:t>
            </a:r>
            <a:r>
              <a:rPr kumimoji="0" lang="en-US" altLang="zh-CN" dirty="0">
                <a:latin typeface="+mn-lt"/>
                <a:ea typeface="+mn-ea"/>
              </a:rPr>
              <a:t>I/O</a:t>
            </a:r>
            <a:r>
              <a:rPr kumimoji="0" lang="zh-CN" altLang="en-US" dirty="0">
                <a:latin typeface="+mn-lt"/>
                <a:ea typeface="+mn-ea"/>
              </a:rPr>
              <a:t>设备进行的操作，演变为对输入</a:t>
            </a:r>
            <a:r>
              <a:rPr kumimoji="0" lang="en-US" altLang="zh-CN" dirty="0">
                <a:latin typeface="+mn-lt"/>
                <a:ea typeface="+mn-ea"/>
              </a:rPr>
              <a:t>/</a:t>
            </a:r>
            <a:r>
              <a:rPr kumimoji="0" lang="zh-CN" altLang="en-US" dirty="0">
                <a:latin typeface="+mn-lt"/>
                <a:ea typeface="+mn-ea"/>
              </a:rPr>
              <a:t>输出井中数据的存取。 </a:t>
            </a:r>
          </a:p>
          <a:p>
            <a:pPr marL="742950" lvl="1" indent="-285750" algn="l">
              <a:spcBef>
                <a:spcPct val="15000"/>
              </a:spcBef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将独占设备改造为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共享设备</a:t>
            </a:r>
          </a:p>
          <a:p>
            <a:pPr marL="742950" lvl="1" indent="-285750" algn="l">
              <a:spcBef>
                <a:spcPct val="15000"/>
              </a:spcBef>
            </a:pPr>
            <a:r>
              <a:rPr kumimoji="0" lang="zh-CN" altLang="en-US" dirty="0">
                <a:latin typeface="+mn-lt"/>
                <a:ea typeface="+mn-ea"/>
              </a:rPr>
              <a:t>    实际上并没为任何进程分配设备，而只是在输入井或输出井中为进程分配一个存储区和建立一张</a:t>
            </a:r>
            <a:r>
              <a:rPr kumimoji="0" lang="en-US" altLang="zh-CN" dirty="0">
                <a:latin typeface="+mn-lt"/>
                <a:ea typeface="+mn-ea"/>
              </a:rPr>
              <a:t>I/O</a:t>
            </a:r>
            <a:r>
              <a:rPr kumimoji="0" lang="zh-CN" altLang="en-US" dirty="0">
                <a:latin typeface="+mn-lt"/>
                <a:ea typeface="+mn-ea"/>
              </a:rPr>
              <a:t>请求表。</a:t>
            </a:r>
          </a:p>
          <a:p>
            <a:pPr marL="742950" lvl="1" indent="-285750" algn="l">
              <a:spcBef>
                <a:spcPct val="15000"/>
              </a:spcBef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实现了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虚拟设备</a:t>
            </a:r>
            <a:r>
              <a:rPr kumimoji="0" lang="zh-CN" altLang="en-US" dirty="0">
                <a:latin typeface="+mn-lt"/>
                <a:ea typeface="+mn-ea"/>
              </a:rPr>
              <a:t>功能</a:t>
            </a:r>
          </a:p>
          <a:p>
            <a:pPr marL="742950" lvl="1" indent="-285750" algn="l">
              <a:spcBef>
                <a:spcPct val="15000"/>
              </a:spcBef>
            </a:pPr>
            <a:r>
              <a:rPr kumimoji="0" lang="zh-CN" altLang="en-US" dirty="0">
                <a:latin typeface="+mn-lt"/>
                <a:ea typeface="+mn-ea"/>
              </a:rPr>
              <a:t>系统实现了将独占设备变换为若干台对应的逻辑设备的功能。 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761560B-3278-4343-B261-ACFE14519516}"/>
              </a:ext>
            </a:extLst>
          </p:cNvPr>
          <p:cNvSpPr>
            <a:spLocks/>
          </p:cNvSpPr>
          <p:nvPr/>
        </p:nvSpPr>
        <p:spPr bwMode="auto">
          <a:xfrm>
            <a:off x="457200" y="0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rPr>
              <a:t>4.4.5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rPr>
              <a:t> </a:t>
            </a:r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rPr>
              <a:t>Spooling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n-ea"/>
                <a:cs typeface="Times New Roman" pitchFamily="18" charset="0"/>
              </a:rPr>
              <a:t>技术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E045D3-3AB4-6E4B-AC35-E7BDEA0909B8}"/>
              </a:ext>
            </a:extLst>
          </p:cNvPr>
          <p:cNvSpPr txBox="1"/>
          <p:nvPr/>
        </p:nvSpPr>
        <p:spPr>
          <a:xfrm>
            <a:off x="1115616" y="5445224"/>
            <a:ext cx="6480720" cy="830997"/>
          </a:xfrm>
          <a:prstGeom prst="rect">
            <a:avLst/>
          </a:prstGeom>
          <a:solidFill>
            <a:srgbClr val="6CC0D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dirty="0">
                <a:latin typeface="+mn-ea"/>
                <a:ea typeface="+mn-ea"/>
              </a:rPr>
              <a:t>通过虚拟技术将</a:t>
            </a:r>
            <a:r>
              <a:rPr kumimoji="0" lang="zh-CN" altLang="en-US" dirty="0">
                <a:solidFill>
                  <a:srgbClr val="FF0000"/>
                </a:solidFill>
                <a:latin typeface="+mn-ea"/>
                <a:ea typeface="+mn-ea"/>
              </a:rPr>
              <a:t>一台</a:t>
            </a:r>
            <a:r>
              <a:rPr kumimoji="0" lang="zh-CN" altLang="en-US" dirty="0">
                <a:latin typeface="+mn-ea"/>
                <a:ea typeface="+mn-ea"/>
              </a:rPr>
              <a:t>独占</a:t>
            </a:r>
            <a:r>
              <a:rPr kumimoji="0" lang="zh-CN" altLang="en-US" dirty="0">
                <a:solidFill>
                  <a:srgbClr val="FF0000"/>
                </a:solidFill>
                <a:latin typeface="+mn-ea"/>
                <a:ea typeface="+mn-ea"/>
              </a:rPr>
              <a:t>物理设备</a:t>
            </a:r>
            <a:r>
              <a:rPr kumimoji="0" lang="zh-CN" altLang="en-US" dirty="0">
                <a:latin typeface="+mn-ea"/>
                <a:ea typeface="+mn-ea"/>
              </a:rPr>
              <a:t>变换为</a:t>
            </a:r>
            <a:r>
              <a:rPr kumimoji="0" lang="zh-CN" altLang="en-US" dirty="0">
                <a:solidFill>
                  <a:srgbClr val="FF0000"/>
                </a:solidFill>
                <a:latin typeface="+mn-ea"/>
                <a:ea typeface="+mn-ea"/>
              </a:rPr>
              <a:t>若干</a:t>
            </a:r>
            <a:r>
              <a:rPr kumimoji="0" lang="zh-CN" altLang="en-US" dirty="0">
                <a:latin typeface="+mn-ea"/>
                <a:ea typeface="+mn-ea"/>
              </a:rPr>
              <a:t>台</a:t>
            </a:r>
            <a:r>
              <a:rPr kumimoji="0" lang="zh-CN" altLang="en-US" dirty="0">
                <a:solidFill>
                  <a:srgbClr val="FF0000"/>
                </a:solidFill>
                <a:latin typeface="+mn-ea"/>
                <a:ea typeface="+mn-ea"/>
              </a:rPr>
              <a:t>逻辑设备</a:t>
            </a:r>
            <a:r>
              <a:rPr kumimoji="0" lang="zh-CN" altLang="en-US" dirty="0">
                <a:latin typeface="+mn-ea"/>
                <a:ea typeface="+mn-ea"/>
              </a:rPr>
              <a:t>，供若干个用户</a:t>
            </a:r>
            <a:r>
              <a:rPr kumimoji="0" lang="en-US" altLang="zh-CN" dirty="0">
                <a:latin typeface="+mn-ea"/>
                <a:ea typeface="+mn-ea"/>
              </a:rPr>
              <a:t>(</a:t>
            </a:r>
            <a:r>
              <a:rPr kumimoji="0" lang="zh-CN" altLang="en-US" dirty="0">
                <a:latin typeface="+mn-ea"/>
                <a:ea typeface="+mn-ea"/>
              </a:rPr>
              <a:t>进程</a:t>
            </a:r>
            <a:r>
              <a:rPr kumimoji="0" lang="en-US" altLang="zh-CN" dirty="0">
                <a:latin typeface="+mn-ea"/>
                <a:ea typeface="+mn-ea"/>
              </a:rPr>
              <a:t>)</a:t>
            </a:r>
            <a:r>
              <a:rPr kumimoji="0" lang="zh-CN" altLang="en-US" dirty="0">
                <a:latin typeface="+mn-ea"/>
                <a:ea typeface="+mn-ea"/>
              </a:rPr>
              <a:t>同时使用。 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F2804B-7E30-5547-95AD-340A8B14DAAA}"/>
              </a:ext>
            </a:extLst>
          </p:cNvPr>
          <p:cNvSpPr txBox="1"/>
          <p:nvPr/>
        </p:nvSpPr>
        <p:spPr>
          <a:xfrm>
            <a:off x="1115616" y="5013176"/>
            <a:ext cx="6480719" cy="461665"/>
          </a:xfrm>
          <a:prstGeom prst="rect">
            <a:avLst/>
          </a:prstGeom>
          <a:solidFill>
            <a:srgbClr val="6CC0D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虚拟设备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429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6EF6AD14-3144-F346-BCA7-7A5446F0B2E5}"/>
              </a:ext>
            </a:extLst>
          </p:cNvPr>
          <p:cNvSpPr>
            <a:spLocks/>
          </p:cNvSpPr>
          <p:nvPr/>
        </p:nvSpPr>
        <p:spPr bwMode="auto">
          <a:xfrm>
            <a:off x="83341" y="942823"/>
            <a:ext cx="9082087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kumimoji="0" lang="zh-CN" altLang="en-US" sz="2800" dirty="0">
                <a:ea typeface="黑体" pitchFamily="49" charset="-122"/>
              </a:rPr>
              <a:t>磁盘存储器</a:t>
            </a: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磁盘设备可包括一或多个物理盘片，每个磁盘片分一个或两个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存储面</a:t>
            </a:r>
            <a:r>
              <a:rPr kumimoji="0" lang="en-US" altLang="zh-CN" dirty="0">
                <a:latin typeface="+mn-lt"/>
                <a:ea typeface="+mn-ea"/>
              </a:rPr>
              <a:t>(surface)</a:t>
            </a: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每个磁盘面被组织成若干个同心环，这种环称为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磁道</a:t>
            </a:r>
            <a:r>
              <a:rPr kumimoji="0" lang="en-US" altLang="zh-CN" dirty="0">
                <a:latin typeface="+mn-lt"/>
                <a:ea typeface="+mn-ea"/>
              </a:rPr>
              <a:t>(track)</a:t>
            </a: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每条磁道逻辑上划分成若干个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扇区</a:t>
            </a:r>
            <a:r>
              <a:rPr kumimoji="0" lang="en-US" altLang="zh-CN" dirty="0">
                <a:latin typeface="+mn-lt"/>
                <a:ea typeface="+mn-ea"/>
              </a:rPr>
              <a:t>(sectors)</a:t>
            </a: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kumimoji="0" lang="zh-CN" altLang="en-US" dirty="0">
                <a:latin typeface="+mn-lt"/>
                <a:ea typeface="+mn-ea"/>
              </a:rPr>
              <a:t>不同盘面相同的磁道成为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柱面</a:t>
            </a:r>
            <a:r>
              <a:rPr kumimoji="0" lang="en-US" altLang="zh-CN" dirty="0">
                <a:latin typeface="+mn-lt"/>
                <a:ea typeface="+mn-ea"/>
              </a:rPr>
              <a:t>(cylinder)</a:t>
            </a:r>
          </a:p>
          <a:p>
            <a:pPr marL="342900" indent="-34290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kumimoji="0" lang="zh-CN" altLang="en-US" sz="2800" dirty="0">
                <a:ea typeface="黑体" pitchFamily="49" charset="-122"/>
              </a:rPr>
              <a:t>磁盘类型</a:t>
            </a: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kumimoji="0" lang="zh-CN" altLang="zh-CN" dirty="0">
                <a:latin typeface="+mn-ea"/>
                <a:ea typeface="+mn-ea"/>
              </a:rPr>
              <a:t>固定头磁盘</a:t>
            </a:r>
            <a:endParaRPr kumimoji="0" lang="zh-CN" altLang="en-US" dirty="0">
              <a:latin typeface="+mn-ea"/>
              <a:ea typeface="+mn-ea"/>
            </a:endParaRP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</a:pPr>
            <a:r>
              <a:rPr kumimoji="0" lang="zh-CN" altLang="en-US" dirty="0">
                <a:latin typeface="+mn-ea"/>
                <a:ea typeface="+mn-ea"/>
              </a:rPr>
              <a:t>     每条磁道上都有一读</a:t>
            </a:r>
            <a:r>
              <a:rPr kumimoji="0" lang="en-US" altLang="zh-CN" dirty="0">
                <a:latin typeface="+mn-ea"/>
                <a:ea typeface="+mn-ea"/>
              </a:rPr>
              <a:t>/</a:t>
            </a:r>
            <a:r>
              <a:rPr kumimoji="0" lang="zh-CN" altLang="en-US" dirty="0">
                <a:latin typeface="+mn-ea"/>
                <a:ea typeface="+mn-ea"/>
              </a:rPr>
              <a:t>写磁头，速度快，成本高</a:t>
            </a: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r>
              <a:rPr kumimoji="0" lang="zh-CN" altLang="zh-CN" dirty="0">
                <a:latin typeface="+mn-ea"/>
                <a:ea typeface="+mn-ea"/>
              </a:rPr>
              <a:t>移动头磁盘</a:t>
            </a:r>
            <a:endParaRPr kumimoji="0" lang="zh-CN" altLang="en-US" dirty="0">
              <a:latin typeface="+mn-ea"/>
              <a:ea typeface="+mn-ea"/>
            </a:endParaRP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</a:pPr>
            <a:r>
              <a:rPr kumimoji="0" lang="zh-CN" altLang="en-US" dirty="0">
                <a:latin typeface="+mn-ea"/>
                <a:ea typeface="+mn-ea"/>
              </a:rPr>
              <a:t>     每一个盘面仅配有一个磁头，结构简单，成本低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45C3BC2-FAA6-904E-A6FB-572B5FE6447D}"/>
              </a:ext>
            </a:extLst>
          </p:cNvPr>
          <p:cNvSpPr>
            <a:spLocks/>
          </p:cNvSpPr>
          <p:nvPr/>
        </p:nvSpPr>
        <p:spPr bwMode="auto">
          <a:xfrm>
            <a:off x="457200" y="44452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4.5 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磁盘调度</a:t>
            </a:r>
          </a:p>
        </p:txBody>
      </p:sp>
    </p:spTree>
    <p:extLst>
      <p:ext uri="{BB962C8B-B14F-4D97-AF65-F5344CB8AC3E}">
        <p14:creationId xmlns:p14="http://schemas.microsoft.com/office/powerpoint/2010/main" val="286327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9" name="Rectangle 3"/>
          <p:cNvSpPr>
            <a:spLocks/>
          </p:cNvSpPr>
          <p:nvPr/>
        </p:nvSpPr>
        <p:spPr bwMode="auto">
          <a:xfrm>
            <a:off x="34927" y="1052513"/>
            <a:ext cx="910907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kumimoji="0" lang="zh-CN" altLang="en-US" sz="2800" dirty="0">
                <a:ea typeface="黑体" pitchFamily="49" charset="-122"/>
              </a:rPr>
              <a:t>磁盘存储器示意图</a:t>
            </a: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endParaRPr kumimoji="0" lang="zh-CN" altLang="en-US" dirty="0">
              <a:ea typeface="楷体_GB2312" pitchFamily="49" charset="-122"/>
            </a:endParaRPr>
          </a:p>
          <a:p>
            <a:pPr marL="742950" lvl="1" indent="-285750" algn="l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Ø"/>
            </a:pPr>
            <a:endParaRPr kumimoji="0" lang="en-US" altLang="zh-CN" dirty="0">
              <a:ea typeface="楷体_GB2312" pitchFamily="49" charset="-122"/>
            </a:endParaRPr>
          </a:p>
        </p:txBody>
      </p:sp>
      <p:graphicFrame>
        <p:nvGraphicFramePr>
          <p:cNvPr id="848902" name="Object 6"/>
          <p:cNvGraphicFramePr>
            <a:graphicFrameLocks noChangeAspect="1"/>
          </p:cNvGraphicFramePr>
          <p:nvPr/>
        </p:nvGraphicFramePr>
        <p:xfrm>
          <a:off x="468313" y="1773238"/>
          <a:ext cx="8382000" cy="43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522" name="Visio" r:id="rId3" imgW="5304960" imgH="2613265" progId="Visio.Drawing.11">
                  <p:embed/>
                </p:oleObj>
              </mc:Choice>
              <mc:Fallback>
                <p:oleObj name="Visio" r:id="rId3" imgW="5304960" imgH="2613265" progId="Visio.Drawing.11">
                  <p:embed/>
                  <p:pic>
                    <p:nvPicPr>
                      <p:cNvPr id="8489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37" r="5676" b="3751"/>
                      <a:stretch>
                        <a:fillRect/>
                      </a:stretch>
                    </p:blipFill>
                    <p:spPr bwMode="auto">
                      <a:xfrm>
                        <a:off x="468313" y="1773238"/>
                        <a:ext cx="8382000" cy="4348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31121109-1F40-E442-88BD-31E085236C44}"/>
              </a:ext>
            </a:extLst>
          </p:cNvPr>
          <p:cNvSpPr>
            <a:spLocks/>
          </p:cNvSpPr>
          <p:nvPr/>
        </p:nvSpPr>
        <p:spPr bwMode="auto">
          <a:xfrm>
            <a:off x="457200" y="44452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4.5 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磁盘调度</a:t>
            </a:r>
          </a:p>
        </p:txBody>
      </p:sp>
    </p:spTree>
    <p:extLst>
      <p:ext uri="{BB962C8B-B14F-4D97-AF65-F5344CB8AC3E}">
        <p14:creationId xmlns:p14="http://schemas.microsoft.com/office/powerpoint/2010/main" val="1955012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4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4BCDA77-1C0A-C849-8616-0174CD859E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831141"/>
              </p:ext>
            </p:extLst>
          </p:nvPr>
        </p:nvGraphicFramePr>
        <p:xfrm>
          <a:off x="0" y="789847"/>
          <a:ext cx="9155037" cy="6068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A998F3-EE99-A640-8C24-4BF652D1D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0882"/>
            <a:ext cx="683568" cy="302433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I/O</a:t>
            </a:r>
            <a:r>
              <a:rPr kumimoji="1" lang="zh-CN" altLang="en-US" dirty="0"/>
              <a:t>设备的差异</a:t>
            </a:r>
            <a:endParaRPr kumimoji="1" lang="en-US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300E21B-21AA-F84D-A4BC-997A2ACA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7162800" cy="563563"/>
          </a:xfrm>
        </p:spPr>
        <p:txBody>
          <a:bodyPr/>
          <a:lstStyle/>
          <a:p>
            <a:r>
              <a:rPr kumimoji="1" lang="en-US" altLang="zh-CN" dirty="0"/>
              <a:t>4.1 I/O</a:t>
            </a:r>
            <a:r>
              <a:rPr kumimoji="1" lang="zh-CN" altLang="en-US" dirty="0"/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36340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90678"/>
            <a:ext cx="6858000" cy="3674887"/>
          </a:xfrm>
          <a:prstGeom prst="rect">
            <a:avLst/>
          </a:prstGeom>
        </p:spPr>
      </p:pic>
      <p:sp>
        <p:nvSpPr>
          <p:cNvPr id="4" name="标题 1"/>
          <p:cNvSpPr>
            <a:spLocks/>
          </p:cNvSpPr>
          <p:nvPr/>
        </p:nvSpPr>
        <p:spPr bwMode="auto">
          <a:xfrm>
            <a:off x="1485900" y="890591"/>
            <a:ext cx="6172200" cy="70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磁盘存储器的结构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69F4BB3-5D35-6E41-B4D1-3F895071EA79}"/>
              </a:ext>
            </a:extLst>
          </p:cNvPr>
          <p:cNvSpPr>
            <a:spLocks/>
          </p:cNvSpPr>
          <p:nvPr/>
        </p:nvSpPr>
        <p:spPr bwMode="auto">
          <a:xfrm>
            <a:off x="457200" y="44452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4.5 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磁盘调度</a:t>
            </a:r>
          </a:p>
        </p:txBody>
      </p:sp>
    </p:spTree>
    <p:extLst>
      <p:ext uri="{BB962C8B-B14F-4D97-AF65-F5344CB8AC3E}">
        <p14:creationId xmlns:p14="http://schemas.microsoft.com/office/powerpoint/2010/main" val="2741070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41" y="905501"/>
            <a:ext cx="4896544" cy="2249756"/>
          </a:xfrm>
        </p:spPr>
        <p:txBody>
          <a:bodyPr>
            <a:normAutofit/>
          </a:bodyPr>
          <a:lstStyle/>
          <a:p>
            <a:r>
              <a:rPr lang="zh-CN" altLang="en-NZ" sz="2800" dirty="0"/>
              <a:t>磁盘</a:t>
            </a:r>
            <a:r>
              <a:rPr lang="en-US" altLang="zh-CN" sz="2800" dirty="0"/>
              <a:t>I/O</a:t>
            </a:r>
            <a:r>
              <a:rPr lang="zh-CN" altLang="en-US" sz="2800" dirty="0"/>
              <a:t>操作的细节取决于</a:t>
            </a:r>
            <a:endParaRPr lang="en-US" altLang="zh-CN" sz="2800" dirty="0"/>
          </a:p>
          <a:p>
            <a:pPr lvl="1"/>
            <a:r>
              <a:rPr lang="zh-CN" altLang="en-US" sz="2400" dirty="0">
                <a:latin typeface="+mn-lt"/>
                <a:ea typeface="+mn-ea"/>
              </a:rPr>
              <a:t>计算机系统</a:t>
            </a:r>
            <a:endParaRPr lang="en-US" altLang="zh-CN" sz="2400" dirty="0">
              <a:latin typeface="+mn-lt"/>
              <a:ea typeface="+mn-ea"/>
            </a:endParaRPr>
          </a:p>
          <a:p>
            <a:pPr lvl="1"/>
            <a:r>
              <a:rPr lang="zh-CN" altLang="en-NZ" sz="2400" dirty="0">
                <a:latin typeface="+mn-lt"/>
                <a:ea typeface="+mn-ea"/>
              </a:rPr>
              <a:t>操作</a:t>
            </a:r>
            <a:r>
              <a:rPr lang="zh-CN" altLang="en-US" sz="2400" dirty="0">
                <a:latin typeface="+mn-lt"/>
                <a:ea typeface="+mn-ea"/>
              </a:rPr>
              <a:t>系统</a:t>
            </a:r>
            <a:endParaRPr lang="en-US" altLang="zh-CN" sz="2400" dirty="0">
              <a:latin typeface="+mn-lt"/>
              <a:ea typeface="+mn-ea"/>
            </a:endParaRPr>
          </a:p>
          <a:p>
            <a:pPr lvl="1"/>
            <a:r>
              <a:rPr lang="en-US" altLang="zh-CN" sz="2400" dirty="0">
                <a:latin typeface="+mn-lt"/>
                <a:ea typeface="+mn-ea"/>
              </a:rPr>
              <a:t>I/O</a:t>
            </a:r>
            <a:r>
              <a:rPr lang="zh-CN" altLang="en-US" sz="2400" dirty="0">
                <a:latin typeface="+mn-lt"/>
                <a:ea typeface="+mn-ea"/>
              </a:rPr>
              <a:t>通道和控制器硬件的特性</a:t>
            </a:r>
            <a:endParaRPr lang="en-NZ" sz="3200" dirty="0">
              <a:latin typeface="+mn-lt"/>
              <a:ea typeface="+mn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81F70F9-C5DF-184F-A0F7-04BD80242B2C}"/>
              </a:ext>
            </a:extLst>
          </p:cNvPr>
          <p:cNvGrpSpPr/>
          <p:nvPr/>
        </p:nvGrpSpPr>
        <p:grpSpPr>
          <a:xfrm>
            <a:off x="134470" y="3356992"/>
            <a:ext cx="8875059" cy="2581774"/>
            <a:chOff x="268941" y="3810000"/>
            <a:chExt cx="8875059" cy="2581774"/>
          </a:xfrm>
        </p:grpSpPr>
        <p:pic>
          <p:nvPicPr>
            <p:cNvPr id="5" name="Picture 4" descr="f6.pdf"/>
            <p:cNvPicPr>
              <a:picLocks noChangeAspect="1"/>
            </p:cNvPicPr>
            <p:nvPr/>
          </p:nvPicPr>
          <p:blipFill>
            <a:blip r:embed="rId3"/>
            <a:srcRect t="29412" b="32941"/>
            <a:stretch>
              <a:fillRect/>
            </a:stretch>
          </p:blipFill>
          <p:spPr>
            <a:xfrm>
              <a:off x="268941" y="3810000"/>
              <a:ext cx="8875059" cy="258177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5F2AAA8-AF58-8143-9CEF-0F4C72DAB699}"/>
                </a:ext>
              </a:extLst>
            </p:cNvPr>
            <p:cNvSpPr txBox="1"/>
            <p:nvPr/>
          </p:nvSpPr>
          <p:spPr>
            <a:xfrm>
              <a:off x="1475656" y="4221088"/>
              <a:ext cx="15121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等待设备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2B6AE8E-1019-814C-9AD0-86245472E0AF}"/>
                </a:ext>
              </a:extLst>
            </p:cNvPr>
            <p:cNvSpPr txBox="1"/>
            <p:nvPr/>
          </p:nvSpPr>
          <p:spPr>
            <a:xfrm>
              <a:off x="2751751" y="4221088"/>
              <a:ext cx="15121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等待通道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5E3A612-3500-0947-B143-DF5EE43F498A}"/>
                </a:ext>
              </a:extLst>
            </p:cNvPr>
            <p:cNvSpPr txBox="1"/>
            <p:nvPr/>
          </p:nvSpPr>
          <p:spPr>
            <a:xfrm>
              <a:off x="3950386" y="4221088"/>
              <a:ext cx="15121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寻道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E3B979C-64EC-7C4B-B558-862E6EDE3D03}"/>
                </a:ext>
              </a:extLst>
            </p:cNvPr>
            <p:cNvSpPr txBox="1"/>
            <p:nvPr/>
          </p:nvSpPr>
          <p:spPr>
            <a:xfrm>
              <a:off x="5340206" y="4221088"/>
              <a:ext cx="15121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旋转延迟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B630AC4-FBFF-EB4C-B60E-79F250333176}"/>
                </a:ext>
              </a:extLst>
            </p:cNvPr>
            <p:cNvSpPr txBox="1"/>
            <p:nvPr/>
          </p:nvSpPr>
          <p:spPr>
            <a:xfrm>
              <a:off x="6486019" y="4221088"/>
              <a:ext cx="15121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数据传输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8D7931-7118-CD43-8C6C-312B416378DA}"/>
                </a:ext>
              </a:extLst>
            </p:cNvPr>
            <p:cNvSpPr txBox="1"/>
            <p:nvPr/>
          </p:nvSpPr>
          <p:spPr>
            <a:xfrm>
              <a:off x="5031813" y="4987389"/>
              <a:ext cx="90833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设备忙</a:t>
              </a:r>
            </a:p>
          </p:txBody>
        </p: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DCA48CC0-722C-B445-81C5-5994219D6B7E}"/>
              </a:ext>
            </a:extLst>
          </p:cNvPr>
          <p:cNvSpPr>
            <a:spLocks/>
          </p:cNvSpPr>
          <p:nvPr/>
        </p:nvSpPr>
        <p:spPr bwMode="auto">
          <a:xfrm>
            <a:off x="457200" y="44452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0" lang="en-US" altLang="zh-CN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4.5.1 </a:t>
            </a:r>
            <a:r>
              <a:rPr kumimoji="0" lang="zh-CN" altLang="en-US" sz="3200" b="1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磁盘性能参数</a:t>
            </a:r>
          </a:p>
        </p:txBody>
      </p:sp>
    </p:spTree>
    <p:extLst>
      <p:ext uri="{BB962C8B-B14F-4D97-AF65-F5344CB8AC3E}">
        <p14:creationId xmlns:p14="http://schemas.microsoft.com/office/powerpoint/2010/main" val="2121572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90625"/>
            <a:ext cx="9144000" cy="3574480"/>
          </a:xfrm>
        </p:spPr>
        <p:txBody>
          <a:bodyPr>
            <a:normAutofit/>
          </a:bodyPr>
          <a:lstStyle/>
          <a:p>
            <a:pPr marL="0" indent="0">
              <a:buClr>
                <a:srgbClr val="660066"/>
              </a:buClr>
              <a:buNone/>
            </a:pPr>
            <a:r>
              <a:rPr lang="zh-CN" altLang="en-US" dirty="0"/>
              <a:t>读写头的位置</a:t>
            </a:r>
            <a:endParaRPr lang="en-US" altLang="zh-CN" dirty="0"/>
          </a:p>
          <a:p>
            <a:pPr lvl="1">
              <a:buClr>
                <a:srgbClr val="660066"/>
              </a:buClr>
            </a:pPr>
            <a:r>
              <a:rPr lang="zh-CN" altLang="en-NZ" dirty="0">
                <a:latin typeface="+mn-ea"/>
                <a:ea typeface="+mn-ea"/>
              </a:rPr>
              <a:t>当</a:t>
            </a:r>
            <a:r>
              <a:rPr lang="zh-CN" altLang="en-US" dirty="0">
                <a:latin typeface="+mn-ea"/>
                <a:ea typeface="+mn-ea"/>
              </a:rPr>
              <a:t>磁盘驱动器开始工作时，磁盘以一个恒定的速度旋转 </a:t>
            </a:r>
            <a:endParaRPr lang="en-NZ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NZ" dirty="0">
                <a:latin typeface="+mn-ea"/>
                <a:ea typeface="+mn-ea"/>
              </a:rPr>
              <a:t>为了</a:t>
            </a:r>
            <a:r>
              <a:rPr lang="zh-CN" altLang="en-US" dirty="0">
                <a:latin typeface="+mn-ea"/>
                <a:ea typeface="+mn-ea"/>
              </a:rPr>
              <a:t>读或写，磁头定位于指定的磁道和该磁道中指定扇区的开始处。</a:t>
            </a:r>
            <a:endParaRPr lang="en-NZ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寻道操作</a:t>
            </a:r>
            <a:endParaRPr lang="en-US" altLang="zh-CN" dirty="0">
              <a:latin typeface="+mn-ea"/>
              <a:ea typeface="+mn-ea"/>
            </a:endParaRPr>
          </a:p>
          <a:p>
            <a:pPr lvl="2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磁头可移动系统：将磁头移动到指定磁道</a:t>
            </a:r>
            <a:endParaRPr lang="en-US" altLang="zh-CN" dirty="0">
              <a:latin typeface="+mn-ea"/>
              <a:ea typeface="+mn-ea"/>
            </a:endParaRPr>
          </a:p>
          <a:p>
            <a:pPr lvl="2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磁头固定的系统：机械自动选择合适的磁头 </a:t>
            </a:r>
            <a:endParaRPr lang="en-US" altLang="zh-CN" dirty="0">
              <a:latin typeface="+mn-ea"/>
              <a:ea typeface="+mn-ea"/>
            </a:endParaRPr>
          </a:p>
          <a:p>
            <a:pPr marL="457200" lvl="1" indent="0">
              <a:buClr>
                <a:srgbClr val="660066"/>
              </a:buClr>
              <a:buNone/>
            </a:pPr>
            <a:endParaRPr lang="en-NZ" altLang="zh-CN" dirty="0">
              <a:latin typeface="+mn-ea"/>
            </a:endParaRPr>
          </a:p>
          <a:p>
            <a:endParaRPr lang="en-NZ" dirty="0"/>
          </a:p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15DD5E9-1A5C-9541-9DC7-9E593BF7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4.5.1 </a:t>
            </a:r>
            <a:r>
              <a:rPr lang="zh-CN" altLang="en-US" dirty="0">
                <a:cs typeface="Times New Roman" pitchFamily="18" charset="0"/>
              </a:rPr>
              <a:t>磁盘性能参数</a:t>
            </a:r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8BAA21-D615-7A49-AF75-5D9C3F95A6DC}"/>
              </a:ext>
            </a:extLst>
          </p:cNvPr>
          <p:cNvSpPr txBox="1">
            <a:spLocks/>
          </p:cNvSpPr>
          <p:nvPr/>
        </p:nvSpPr>
        <p:spPr bwMode="auto">
          <a:xfrm>
            <a:off x="251520" y="4365105"/>
            <a:ext cx="8496944" cy="1549872"/>
          </a:xfrm>
          <a:prstGeom prst="rect">
            <a:avLst/>
          </a:prstGeom>
          <a:solidFill>
            <a:srgbClr val="6CC0D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lvl="1" indent="0">
              <a:buClr>
                <a:srgbClr val="660066"/>
              </a:buClr>
              <a:buNone/>
            </a:pPr>
            <a:endParaRPr kumimoji="0" lang="en-NZ" kern="0" dirty="0">
              <a:latin typeface="+mn-ea"/>
              <a:ea typeface="+mn-ea"/>
            </a:endParaRPr>
          </a:p>
          <a:p>
            <a:pPr>
              <a:buClr>
                <a:srgbClr val="660066"/>
              </a:buClr>
            </a:pPr>
            <a:r>
              <a:rPr kumimoji="0" lang="zh-CN" altLang="en-US" kern="0" dirty="0">
                <a:latin typeface="+mn-ea"/>
              </a:rPr>
              <a:t>寻道时间</a:t>
            </a:r>
            <a:r>
              <a:rPr kumimoji="0" lang="en-US" altLang="zh-CN" kern="0" dirty="0" err="1">
                <a:latin typeface="+mn-ea"/>
              </a:rPr>
              <a:t>Ts</a:t>
            </a:r>
            <a:endParaRPr kumimoji="0" lang="en-US" altLang="zh-CN" kern="0" dirty="0">
              <a:latin typeface="+mn-ea"/>
            </a:endParaRPr>
          </a:p>
          <a:p>
            <a:pPr lvl="1">
              <a:buClr>
                <a:srgbClr val="660066"/>
              </a:buClr>
            </a:pPr>
            <a:r>
              <a:rPr kumimoji="0" lang="zh-CN" altLang="en-NZ" kern="0" dirty="0">
                <a:latin typeface="+mn-ea"/>
                <a:ea typeface="+mn-ea"/>
              </a:rPr>
              <a:t>在</a:t>
            </a:r>
            <a:r>
              <a:rPr kumimoji="0" lang="zh-CN" altLang="en-US" kern="0" dirty="0">
                <a:latin typeface="+mn-ea"/>
                <a:ea typeface="+mn-ea"/>
              </a:rPr>
              <a:t>磁头可移动系统中，将磁头臂移动到指定磁道所需的时间。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endParaRPr kumimoji="0" lang="en-NZ" altLang="zh-CN" kern="0" dirty="0">
              <a:latin typeface="+mn-ea"/>
              <a:ea typeface="+mn-ea"/>
            </a:endParaRPr>
          </a:p>
          <a:p>
            <a:endParaRPr kumimoji="0" lang="en-NZ" kern="0" dirty="0">
              <a:latin typeface="+mn-ea"/>
            </a:endParaRPr>
          </a:p>
          <a:p>
            <a:endParaRPr kumimoji="0" lang="en-US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08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6EFDF-DA15-4B46-BB7C-FFA5D14B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4.5.1 </a:t>
            </a:r>
            <a:r>
              <a:rPr lang="zh-CN" altLang="en-US" dirty="0">
                <a:cs typeface="Times New Roman" pitchFamily="18" charset="0"/>
              </a:rPr>
              <a:t>磁盘性能参数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068C4-DAAC-0C4A-9D24-BF2569971521}"/>
              </a:ext>
            </a:extLst>
          </p:cNvPr>
          <p:cNvSpPr txBox="1">
            <a:spLocks/>
          </p:cNvSpPr>
          <p:nvPr/>
        </p:nvSpPr>
        <p:spPr bwMode="auto">
          <a:xfrm>
            <a:off x="0" y="810603"/>
            <a:ext cx="9144000" cy="335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660066"/>
              </a:buClr>
            </a:pPr>
            <a:r>
              <a:rPr kumimoji="0" lang="zh-CN" altLang="en-NZ" kern="0" dirty="0">
                <a:latin typeface="+mn-ea"/>
              </a:rPr>
              <a:t>旋转</a:t>
            </a:r>
            <a:r>
              <a:rPr kumimoji="0" lang="zh-CN" altLang="en-US" kern="0" dirty="0">
                <a:latin typeface="+mn-ea"/>
              </a:rPr>
              <a:t>延迟</a:t>
            </a:r>
            <a:r>
              <a:rPr kumimoji="0" lang="en-US" altLang="zh-CN" kern="0" dirty="0" err="1">
                <a:latin typeface="+mn-ea"/>
              </a:rPr>
              <a:t>T</a:t>
            </a:r>
            <a:r>
              <a:rPr kumimoji="0" lang="en-US" altLang="zh-CN" kern="0" baseline="-25000" dirty="0" err="1">
                <a:latin typeface="+mn-ea"/>
              </a:rPr>
              <a:t>r</a:t>
            </a:r>
            <a:endParaRPr kumimoji="0" lang="en-US" altLang="zh-CN" kern="0" dirty="0">
              <a:latin typeface="+mn-ea"/>
            </a:endParaRPr>
          </a:p>
          <a:p>
            <a:pPr lvl="1">
              <a:buClr>
                <a:srgbClr val="660066"/>
              </a:buClr>
            </a:pPr>
            <a:r>
              <a:rPr kumimoji="0" lang="zh-CN" altLang="en-US" kern="0" dirty="0">
                <a:latin typeface="+mn-ea"/>
                <a:ea typeface="+mn-ea"/>
              </a:rPr>
              <a:t>磁头定位到指定磁道后，等待磁盘旋转，将待访问的扇区移动到磁头位置所花时间称为旋转延迟。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kumimoji="0" lang="zh-CN" altLang="en-US" kern="0" dirty="0">
                <a:latin typeface="+mn-ea"/>
                <a:ea typeface="+mn-ea"/>
              </a:rPr>
              <a:t>平均旋转延迟</a:t>
            </a:r>
            <a:endParaRPr kumimoji="0" lang="en-US" altLang="zh-CN" kern="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endParaRPr kumimoji="0" lang="en-US" altLang="zh-CN" kern="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kumimoji="0" lang="zh-CN" altLang="en-US" kern="0" dirty="0">
                <a:latin typeface="+mn-ea"/>
                <a:ea typeface="+mn-ea"/>
              </a:rPr>
              <a:t>磁盘的旋转速度</a:t>
            </a:r>
            <a:r>
              <a:rPr kumimoji="0" lang="en-US" altLang="zh-CN" i="1" kern="0" dirty="0">
                <a:latin typeface="+mn-ea"/>
                <a:ea typeface="+mn-ea"/>
              </a:rPr>
              <a:t>r</a:t>
            </a:r>
            <a:r>
              <a:rPr kumimoji="0" lang="zh-CN" altLang="en-US" kern="0" dirty="0">
                <a:latin typeface="+mn-ea"/>
                <a:ea typeface="+mn-ea"/>
              </a:rPr>
              <a:t>为</a:t>
            </a:r>
            <a:r>
              <a:rPr kumimoji="0" lang="en-US" altLang="zh-CN" kern="0" dirty="0">
                <a:latin typeface="+mn-ea"/>
                <a:ea typeface="+mn-ea"/>
              </a:rPr>
              <a:t>3600-15000rpm, </a:t>
            </a:r>
            <a:r>
              <a:rPr kumimoji="0" lang="zh-CN" altLang="en-US" kern="0" dirty="0">
                <a:latin typeface="+mn-ea"/>
                <a:ea typeface="+mn-ea"/>
              </a:rPr>
              <a:t>当旋转速度为</a:t>
            </a:r>
            <a:r>
              <a:rPr kumimoji="0" lang="en-US" altLang="zh-CN" kern="0" dirty="0">
                <a:latin typeface="+mn-ea"/>
                <a:ea typeface="+mn-ea"/>
              </a:rPr>
              <a:t>15000</a:t>
            </a:r>
            <a:r>
              <a:rPr kumimoji="0" lang="en-US" altLang="zh-CN" kern="0" dirty="0">
                <a:latin typeface="+mn-ea"/>
              </a:rPr>
              <a:t>rpm</a:t>
            </a:r>
            <a:r>
              <a:rPr kumimoji="0" lang="zh-CN" altLang="en-US" kern="0" dirty="0">
                <a:latin typeface="+mn-ea"/>
                <a:ea typeface="+mn-ea"/>
              </a:rPr>
              <a:t>时，平均旋转延迟为</a:t>
            </a:r>
            <a:r>
              <a:rPr kumimoji="0" lang="en-US" altLang="zh-CN" kern="0" dirty="0">
                <a:latin typeface="+mn-ea"/>
                <a:ea typeface="+mn-ea"/>
              </a:rPr>
              <a:t>2ms</a:t>
            </a:r>
          </a:p>
          <a:p>
            <a:pPr marL="457200" lvl="1" indent="0">
              <a:buClr>
                <a:srgbClr val="660066"/>
              </a:buClr>
              <a:buNone/>
            </a:pPr>
            <a:endParaRPr kumimoji="0" lang="en-US" altLang="zh-CN" kern="0" dirty="0">
              <a:latin typeface="+mn-ea"/>
              <a:ea typeface="+mn-ea"/>
            </a:endParaRPr>
          </a:p>
          <a:p>
            <a:endParaRPr kumimoji="0" lang="en-NZ" kern="0" dirty="0">
              <a:latin typeface="+mn-ea"/>
            </a:endParaRPr>
          </a:p>
          <a:p>
            <a:endParaRPr kumimoji="0" lang="en-US" kern="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97548D-2FA9-2642-A8B2-A371E98D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060848"/>
            <a:ext cx="1289670" cy="9327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DCE5AD-4EAA-C842-8E85-ED140C913890}"/>
              </a:ext>
            </a:extLst>
          </p:cNvPr>
          <p:cNvSpPr txBox="1">
            <a:spLocks/>
          </p:cNvSpPr>
          <p:nvPr/>
        </p:nvSpPr>
        <p:spPr bwMode="auto">
          <a:xfrm>
            <a:off x="251520" y="4154056"/>
            <a:ext cx="8640960" cy="1922524"/>
          </a:xfrm>
          <a:prstGeom prst="rect">
            <a:avLst/>
          </a:prstGeom>
          <a:solidFill>
            <a:srgbClr val="6CC0D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2">
              <a:lnSpc>
                <a:spcPct val="90000"/>
              </a:lnSpc>
              <a:buFontTx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例：</a:t>
            </a:r>
          </a:p>
          <a:p>
            <a:pPr lvl="1" algn="just">
              <a:lnSpc>
                <a:spcPct val="90000"/>
              </a:lnSpc>
              <a:buFontTx/>
              <a:buAutoNum type="arabicPeriod"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对于一个转速为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3600r/m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的硬盘而言，其每旋转一周的时间为 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16.6ms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，其平均旋转延迟为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8.3ms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lvl="1" algn="just">
              <a:lnSpc>
                <a:spcPct val="90000"/>
              </a:lnSpc>
              <a:buFontTx/>
              <a:buAutoNum type="arabicPeriod"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对于一个转速为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300r/m</a:t>
            </a:r>
            <a:r>
              <a:rPr lang="zh-CN" altLang="zh-CN" sz="2000" dirty="0">
                <a:latin typeface="楷体_GB2312" pitchFamily="49" charset="-122"/>
                <a:ea typeface="楷体_GB2312" pitchFamily="49" charset="-122"/>
              </a:rPr>
              <a:t>的软盘而言，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其每旋转一周的时间为 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200ms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，其</a:t>
            </a:r>
            <a:r>
              <a:rPr lang="zh-CN" altLang="zh-CN" sz="2000" dirty="0">
                <a:latin typeface="楷体_GB2312" pitchFamily="49" charset="-122"/>
                <a:ea typeface="楷体_GB2312" pitchFamily="49" charset="-122"/>
              </a:rPr>
              <a:t>平均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旋转</a:t>
            </a:r>
            <a:r>
              <a:rPr lang="zh-CN" altLang="zh-CN" sz="2000" dirty="0">
                <a:latin typeface="楷体_GB2312" pitchFamily="49" charset="-122"/>
                <a:ea typeface="楷体_GB2312" pitchFamily="49" charset="-122"/>
              </a:rPr>
              <a:t>延迟为100</a:t>
            </a:r>
            <a:r>
              <a:rPr lang="en-US" altLang="zh-CN" sz="2000" dirty="0" err="1">
                <a:latin typeface="楷体_GB2312" pitchFamily="49" charset="-122"/>
                <a:ea typeface="楷体_GB2312" pitchFamily="49" charset="-122"/>
              </a:rPr>
              <a:t>ms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dirty="0"/>
          </a:p>
          <a:p>
            <a:pPr lvl="1">
              <a:buClr>
                <a:srgbClr val="660066"/>
              </a:buClr>
            </a:pPr>
            <a:endParaRPr kumimoji="0" lang="en-US" altLang="zh-CN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321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5A6C8-C4A8-B140-A559-100069C6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4.5.1 </a:t>
            </a:r>
            <a:r>
              <a:rPr lang="zh-CN" altLang="en-US" dirty="0">
                <a:cs typeface="Times New Roman" pitchFamily="18" charset="0"/>
              </a:rPr>
              <a:t>磁盘性能参数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AD58D2-8E59-A04E-9ACB-CDA5D6707CDA}"/>
              </a:ext>
            </a:extLst>
          </p:cNvPr>
          <p:cNvSpPr/>
          <p:nvPr/>
        </p:nvSpPr>
        <p:spPr>
          <a:xfrm>
            <a:off x="1691680" y="364502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Clr>
                <a:srgbClr val="660066"/>
              </a:buClr>
              <a:buNone/>
            </a:pPr>
            <a:r>
              <a:rPr kumimoji="0" lang="en-US" altLang="zh-CN" kern="0" dirty="0">
                <a:latin typeface="+mn-ea"/>
              </a:rPr>
              <a:t>	</a:t>
            </a:r>
            <a:endParaRPr kumimoji="0" lang="en-NZ" altLang="zh-CN" kern="0" dirty="0">
              <a:latin typeface="+mn-ea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D84543-AFB0-B845-A2CF-39A6C367D49C}"/>
              </a:ext>
            </a:extLst>
          </p:cNvPr>
          <p:cNvSpPr txBox="1">
            <a:spLocks/>
          </p:cNvSpPr>
          <p:nvPr/>
        </p:nvSpPr>
        <p:spPr bwMode="auto">
          <a:xfrm>
            <a:off x="0" y="810603"/>
            <a:ext cx="9144000" cy="204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Clr>
                <a:srgbClr val="660066"/>
              </a:buClr>
              <a:buNone/>
            </a:pPr>
            <a:endParaRPr kumimoji="0" lang="en-US" altLang="zh-CN" kern="0" baseline="-25000" dirty="0"/>
          </a:p>
          <a:p>
            <a:pPr>
              <a:buClr>
                <a:srgbClr val="660066"/>
              </a:buClr>
            </a:pPr>
            <a:r>
              <a:rPr kumimoji="0" lang="zh-CN" altLang="en-US" kern="0" dirty="0"/>
              <a:t>传输时间</a:t>
            </a:r>
            <a:r>
              <a:rPr kumimoji="0" lang="en-US" altLang="zh-CN" kern="0" dirty="0"/>
              <a:t>T</a:t>
            </a:r>
            <a:r>
              <a:rPr kumimoji="0" lang="en-US" altLang="zh-CN" kern="0" baseline="-25000" dirty="0"/>
              <a:t>t</a:t>
            </a:r>
            <a:endParaRPr kumimoji="0" lang="en-US" altLang="zh-CN" kern="0" dirty="0"/>
          </a:p>
          <a:p>
            <a:pPr lvl="1">
              <a:buClr>
                <a:srgbClr val="660066"/>
              </a:buClr>
            </a:pPr>
            <a:r>
              <a:rPr kumimoji="0" lang="zh-CN" altLang="en-US" kern="0" dirty="0">
                <a:latin typeface="+mn-lt"/>
                <a:ea typeface="+mn-ea"/>
              </a:rPr>
              <a:t>向磁盘传送或从磁盘传送数据的时间，取决于磁盘的旋转速度</a:t>
            </a:r>
            <a:endParaRPr kumimoji="0" lang="en-US" altLang="zh-CN" kern="0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kumimoji="0" lang="en-US" altLang="zh-CN" kern="0" dirty="0">
                <a:latin typeface="+mn-lt"/>
                <a:ea typeface="+mn-ea"/>
              </a:rPr>
              <a:t>T</a:t>
            </a:r>
            <a:r>
              <a:rPr kumimoji="0" lang="zh-CN" altLang="en-US" kern="0" dirty="0">
                <a:latin typeface="+mn-lt"/>
                <a:ea typeface="+mn-ea"/>
              </a:rPr>
              <a:t>为传输时间，</a:t>
            </a:r>
            <a:r>
              <a:rPr kumimoji="0" lang="en-US" altLang="zh-CN" kern="0" dirty="0">
                <a:latin typeface="+mn-lt"/>
                <a:ea typeface="+mn-ea"/>
              </a:rPr>
              <a:t>b</a:t>
            </a:r>
            <a:r>
              <a:rPr kumimoji="0" lang="zh-CN" altLang="en-US" kern="0" dirty="0">
                <a:latin typeface="+mn-lt"/>
                <a:ea typeface="+mn-ea"/>
              </a:rPr>
              <a:t>表示要传送的字节数，</a:t>
            </a:r>
            <a:r>
              <a:rPr kumimoji="0" lang="en-US" altLang="zh-CN" kern="0" dirty="0">
                <a:latin typeface="+mn-lt"/>
                <a:ea typeface="+mn-ea"/>
              </a:rPr>
              <a:t>r</a:t>
            </a:r>
            <a:r>
              <a:rPr kumimoji="0" lang="zh-CN" altLang="en-US" kern="0" dirty="0">
                <a:latin typeface="+mn-lt"/>
                <a:ea typeface="+mn-ea"/>
              </a:rPr>
              <a:t>表示旋转速度，</a:t>
            </a:r>
            <a:r>
              <a:rPr kumimoji="0" lang="en-US" altLang="zh-CN" kern="0" dirty="0">
                <a:latin typeface="+mn-lt"/>
                <a:ea typeface="+mn-ea"/>
              </a:rPr>
              <a:t>N</a:t>
            </a:r>
            <a:r>
              <a:rPr kumimoji="0" lang="zh-CN" altLang="en-US" kern="0" dirty="0">
                <a:latin typeface="+mn-lt"/>
                <a:ea typeface="+mn-ea"/>
              </a:rPr>
              <a:t>表示一个磁道中的字节数</a:t>
            </a:r>
            <a:endParaRPr kumimoji="0" lang="en-US" altLang="zh-CN" kern="0" dirty="0">
              <a:latin typeface="+mn-lt"/>
              <a:ea typeface="+mn-ea"/>
            </a:endParaRPr>
          </a:p>
          <a:p>
            <a:pPr>
              <a:buClr>
                <a:srgbClr val="660066"/>
              </a:buClr>
            </a:pPr>
            <a:endParaRPr kumimoji="0" lang="en-US" altLang="zh-CN" kern="0" dirty="0"/>
          </a:p>
          <a:p>
            <a:endParaRPr kumimoji="0" lang="en-US" kern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A9041A-50EC-6C4A-8730-45EF4750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565" y="3429000"/>
            <a:ext cx="180326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87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E3941-BAE5-1247-91E2-6249E2BF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4.5.1 </a:t>
            </a:r>
            <a:r>
              <a:rPr lang="zh-CN" altLang="en-US" dirty="0">
                <a:cs typeface="Times New Roman" pitchFamily="18" charset="0"/>
              </a:rPr>
              <a:t>磁盘性能参数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DE554-518D-3F45-AC40-2FA1768B55B6}"/>
              </a:ext>
            </a:extLst>
          </p:cNvPr>
          <p:cNvSpPr txBox="1">
            <a:spLocks/>
          </p:cNvSpPr>
          <p:nvPr/>
        </p:nvSpPr>
        <p:spPr bwMode="auto">
          <a:xfrm>
            <a:off x="0" y="810603"/>
            <a:ext cx="9144000" cy="204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Clr>
                <a:srgbClr val="660066"/>
              </a:buClr>
              <a:buNone/>
            </a:pPr>
            <a:endParaRPr kumimoji="0" lang="en-US" altLang="zh-CN" kern="0" baseline="-25000" dirty="0">
              <a:latin typeface="+mn-ea"/>
            </a:endParaRPr>
          </a:p>
          <a:p>
            <a:pPr>
              <a:buClr>
                <a:srgbClr val="660066"/>
              </a:buClr>
            </a:pPr>
            <a:r>
              <a:rPr kumimoji="0" lang="zh-CN" altLang="en-US" kern="0" dirty="0">
                <a:latin typeface="+mn-ea"/>
              </a:rPr>
              <a:t>磁盘访问时间</a:t>
            </a:r>
            <a:r>
              <a:rPr kumimoji="0" lang="en-US" altLang="zh-CN" kern="0" dirty="0">
                <a:latin typeface="+mn-ea"/>
              </a:rPr>
              <a:t>T</a:t>
            </a:r>
            <a:r>
              <a:rPr kumimoji="0" lang="en-US" altLang="zh-CN" kern="0" baseline="-25000" dirty="0">
                <a:latin typeface="+mn-ea"/>
              </a:rPr>
              <a:t>a</a:t>
            </a:r>
            <a:endParaRPr kumimoji="0" lang="en-US" altLang="zh-CN" kern="0" dirty="0">
              <a:latin typeface="+mn-ea"/>
            </a:endParaRPr>
          </a:p>
          <a:p>
            <a:endParaRPr kumimoji="0" lang="en-US" kern="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78BF01-A5AC-B24C-B510-1F08F856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564904"/>
            <a:ext cx="605895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3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AE59262D-C38B-F947-97B4-9DE0C4B3B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903" y="5917502"/>
            <a:ext cx="5975350" cy="86177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）（</a:t>
            </a:r>
            <a:r>
              <a:rPr lang="en-US" altLang="zh-CN" sz="2000" b="1" dirty="0">
                <a:solidFill>
                  <a:schemeClr val="bg1"/>
                </a:solidFill>
              </a:rPr>
              <a:t>4+4+8</a:t>
            </a:r>
            <a:r>
              <a:rPr lang="zh-CN" altLang="en-US" sz="2000" b="1" dirty="0">
                <a:solidFill>
                  <a:schemeClr val="bg1"/>
                </a:solidFill>
              </a:rPr>
              <a:t>）</a:t>
            </a:r>
            <a:r>
              <a:rPr lang="en-US" altLang="zh-CN" sz="2000" b="1" dirty="0">
                <a:solidFill>
                  <a:schemeClr val="bg1"/>
                </a:solidFill>
              </a:rPr>
              <a:t>+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r>
              <a:rPr lang="zh-CN" altLang="en-US" sz="2000" b="1" dirty="0">
                <a:solidFill>
                  <a:schemeClr val="bg1"/>
                </a:solidFill>
              </a:rPr>
              <a:t>*（</a:t>
            </a:r>
            <a:r>
              <a:rPr lang="en-US" altLang="zh-CN" sz="2000" b="1" dirty="0">
                <a:solidFill>
                  <a:schemeClr val="bg1"/>
                </a:solidFill>
              </a:rPr>
              <a:t>4+8</a:t>
            </a:r>
            <a:r>
              <a:rPr lang="zh-CN" altLang="en-US" sz="2000" b="1" dirty="0">
                <a:solidFill>
                  <a:schemeClr val="bg1"/>
                </a:solidFill>
              </a:rPr>
              <a:t>）</a:t>
            </a:r>
            <a:r>
              <a:rPr lang="en-US" altLang="zh-CN" sz="2000" b="1" dirty="0">
                <a:solidFill>
                  <a:schemeClr val="bg1"/>
                </a:solidFill>
              </a:rPr>
              <a:t>=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64ms=0.064s</a:t>
            </a:r>
          </a:p>
          <a:p>
            <a:pPr algn="l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</a:rPr>
              <a:t>  (2)   2500*(4+4+0.016)=20040ms=20.04s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06FA4F5E-B28F-B848-95B9-959057309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255" y="5932892"/>
            <a:ext cx="2771799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zh-CN" altLang="en-US" b="1" i="1" dirty="0"/>
              <a:t>数据连续存储，有利于提高存取效率。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6FCC8D-D458-E747-A6B5-040D42B3855F}"/>
              </a:ext>
            </a:extLst>
          </p:cNvPr>
          <p:cNvSpPr>
            <a:spLocks/>
          </p:cNvSpPr>
          <p:nvPr/>
        </p:nvSpPr>
        <p:spPr bwMode="auto">
          <a:xfrm>
            <a:off x="-5292" y="856580"/>
            <a:ext cx="9144000" cy="23042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spcBef>
                <a:spcPct val="20000"/>
              </a:spcBef>
              <a:spcAft>
                <a:spcPct val="10000"/>
              </a:spcAft>
              <a:buFont typeface="Wingdings" pitchFamily="2" charset="2"/>
              <a:buChar char="l"/>
            </a:pPr>
            <a:r>
              <a:rPr lang="zh-CN" altLang="en-US" dirty="0">
                <a:ea typeface="黑体" pitchFamily="49" charset="-122"/>
              </a:rPr>
              <a:t>磁盘访问时间比较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ea typeface="楷体_GB2312" pitchFamily="49" charset="-122"/>
              </a:rPr>
              <a:t>             考虑一个典型的磁盘，平均寻道时间为</a:t>
            </a:r>
            <a:r>
              <a:rPr lang="en-US" altLang="zh-CN" sz="2000" dirty="0">
                <a:ea typeface="楷体_GB2312" pitchFamily="49" charset="-122"/>
              </a:rPr>
              <a:t>4ms</a:t>
            </a:r>
            <a:r>
              <a:rPr lang="zh-CN" altLang="en-US" sz="2000" dirty="0">
                <a:ea typeface="楷体_GB2312" pitchFamily="49" charset="-122"/>
              </a:rPr>
              <a:t>，转速为</a:t>
            </a:r>
            <a:r>
              <a:rPr lang="en-US" altLang="zh-CN" sz="2000" dirty="0">
                <a:ea typeface="楷体_GB2312" pitchFamily="49" charset="-122"/>
              </a:rPr>
              <a:t>7500r/m</a:t>
            </a:r>
            <a:r>
              <a:rPr lang="zh-CN" altLang="en-US" sz="2000" dirty="0">
                <a:ea typeface="楷体_GB2312" pitchFamily="49" charset="-122"/>
              </a:rPr>
              <a:t>，每个磁道有</a:t>
            </a:r>
            <a:r>
              <a:rPr lang="en-US" altLang="zh-CN" sz="2000" dirty="0">
                <a:ea typeface="楷体_GB2312" pitchFamily="49" charset="-122"/>
              </a:rPr>
              <a:t>500</a:t>
            </a:r>
            <a:r>
              <a:rPr lang="zh-CN" altLang="en-US" sz="2000" dirty="0">
                <a:ea typeface="楷体_GB2312" pitchFamily="49" charset="-122"/>
              </a:rPr>
              <a:t>个扇区，每个扇区有</a:t>
            </a:r>
            <a:r>
              <a:rPr lang="en-US" altLang="zh-CN" sz="2000" dirty="0">
                <a:ea typeface="楷体_GB2312" pitchFamily="49" charset="-122"/>
              </a:rPr>
              <a:t>512</a:t>
            </a:r>
            <a:r>
              <a:rPr lang="zh-CN" altLang="en-US" sz="2000" dirty="0">
                <a:ea typeface="楷体_GB2312" pitchFamily="49" charset="-122"/>
              </a:rPr>
              <a:t>个字节。假设有一个文件存放在</a:t>
            </a:r>
            <a:r>
              <a:rPr lang="en-US" altLang="zh-CN" sz="2000" dirty="0">
                <a:ea typeface="楷体_GB2312" pitchFamily="49" charset="-122"/>
              </a:rPr>
              <a:t>2500</a:t>
            </a:r>
            <a:r>
              <a:rPr lang="zh-CN" altLang="en-US" sz="2000" dirty="0">
                <a:ea typeface="楷体_GB2312" pitchFamily="49" charset="-122"/>
              </a:rPr>
              <a:t>个扇区上，估算下列两种情况下读取该文件需要的时间。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ea typeface="楷体_GB2312" pitchFamily="49" charset="-122"/>
              </a:rPr>
              <a:t>          （</a:t>
            </a:r>
            <a:r>
              <a:rPr lang="en-US" altLang="zh-CN" sz="2000" dirty="0">
                <a:ea typeface="楷体_GB2312" pitchFamily="49" charset="-122"/>
              </a:rPr>
              <a:t>1</a:t>
            </a:r>
            <a:r>
              <a:rPr lang="zh-CN" altLang="en-US" sz="2000" dirty="0">
                <a:ea typeface="楷体_GB2312" pitchFamily="49" charset="-122"/>
              </a:rPr>
              <a:t>）</a:t>
            </a:r>
            <a:r>
              <a:rPr lang="en-US" altLang="zh-CN" sz="2000" dirty="0">
                <a:ea typeface="楷体_GB2312" pitchFamily="49" charset="-122"/>
              </a:rPr>
              <a:t>2500</a:t>
            </a:r>
            <a:r>
              <a:rPr lang="zh-CN" altLang="en-US" sz="2000" dirty="0">
                <a:ea typeface="楷体_GB2312" pitchFamily="49" charset="-122"/>
              </a:rPr>
              <a:t>个扇区分别位于</a:t>
            </a:r>
            <a:r>
              <a:rPr lang="en-US" altLang="zh-CN" sz="2000" dirty="0">
                <a:ea typeface="楷体_GB2312" pitchFamily="49" charset="-122"/>
              </a:rPr>
              <a:t>5</a:t>
            </a:r>
            <a:r>
              <a:rPr lang="zh-CN" altLang="en-US" sz="2000" dirty="0">
                <a:ea typeface="楷体_GB2312" pitchFamily="49" charset="-122"/>
              </a:rPr>
              <a:t>个相邻磁道上，且文件按扇区顺序存放；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ea typeface="楷体_GB2312" pitchFamily="49" charset="-122"/>
              </a:rPr>
              <a:t>          （</a:t>
            </a:r>
            <a:r>
              <a:rPr lang="en-US" altLang="zh-CN" sz="2000" dirty="0">
                <a:ea typeface="楷体_GB2312" pitchFamily="49" charset="-122"/>
              </a:rPr>
              <a:t>2</a:t>
            </a:r>
            <a:r>
              <a:rPr lang="zh-CN" altLang="en-US" sz="2000" dirty="0">
                <a:ea typeface="楷体_GB2312" pitchFamily="49" charset="-122"/>
              </a:rPr>
              <a:t>）</a:t>
            </a:r>
            <a:r>
              <a:rPr lang="en-US" altLang="zh-CN" sz="2000" dirty="0">
                <a:ea typeface="楷体_GB2312" pitchFamily="49" charset="-122"/>
              </a:rPr>
              <a:t>2500</a:t>
            </a:r>
            <a:r>
              <a:rPr lang="zh-CN" altLang="en-US" sz="2000" dirty="0">
                <a:ea typeface="楷体_GB2312" pitchFamily="49" charset="-122"/>
              </a:rPr>
              <a:t>个扇区随机分布。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ea typeface="楷体_GB2312" pitchFamily="49" charset="-122"/>
              </a:rPr>
              <a:t>            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ea typeface="楷体_GB2312" pitchFamily="49" charset="-122"/>
              </a:rPr>
              <a:t>            </a:t>
            </a:r>
            <a:endParaRPr lang="en-US" altLang="zh-CN" sz="2000" dirty="0">
              <a:ea typeface="楷体_GB2312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7ED0F0-6D27-3E43-AECA-1E9DE33A284F}"/>
              </a:ext>
            </a:extLst>
          </p:cNvPr>
          <p:cNvSpPr txBox="1"/>
          <p:nvPr/>
        </p:nvSpPr>
        <p:spPr>
          <a:xfrm>
            <a:off x="107505" y="3281502"/>
            <a:ext cx="9036495" cy="2215991"/>
          </a:xfrm>
          <a:prstGeom prst="rect">
            <a:avLst/>
          </a:prstGeom>
          <a:solidFill>
            <a:srgbClr val="6CC0DE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zh-CN" altLang="en-US" sz="2000" dirty="0">
                <a:ea typeface="楷体_GB2312" pitchFamily="49" charset="-122"/>
              </a:rPr>
              <a:t>      </a:t>
            </a:r>
            <a:r>
              <a:rPr lang="en-US" altLang="zh-CN" sz="2000" dirty="0">
                <a:ea typeface="楷体_GB2312" pitchFamily="49" charset="-122"/>
              </a:rPr>
              <a:t>T</a:t>
            </a:r>
            <a:r>
              <a:rPr lang="en-US" altLang="zh-CN" sz="2000" baseline="-25000" dirty="0">
                <a:ea typeface="楷体_GB2312" pitchFamily="49" charset="-122"/>
              </a:rPr>
              <a:t>s</a:t>
            </a:r>
            <a:r>
              <a:rPr lang="en-US" altLang="zh-CN" sz="2000" dirty="0">
                <a:ea typeface="楷体_GB2312" pitchFamily="49" charset="-122"/>
              </a:rPr>
              <a:t>=4ms;  r = 7500r/m = 0.125r/</a:t>
            </a:r>
            <a:r>
              <a:rPr lang="en-US" altLang="zh-CN" sz="2000" dirty="0" err="1">
                <a:ea typeface="楷体_GB2312" pitchFamily="49" charset="-122"/>
              </a:rPr>
              <a:t>ms</a:t>
            </a:r>
            <a:r>
              <a:rPr lang="en-US" altLang="zh-CN" sz="2000" dirty="0">
                <a:ea typeface="楷体_GB2312" pitchFamily="49" charset="-122"/>
              </a:rPr>
              <a:t>; 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en-US" altLang="zh-CN" sz="2000" dirty="0">
                <a:ea typeface="楷体_GB2312" pitchFamily="49" charset="-122"/>
              </a:rPr>
              <a:t>      </a:t>
            </a:r>
            <a:r>
              <a:rPr lang="en-US" altLang="zh-CN" sz="2000" dirty="0" err="1">
                <a:ea typeface="楷体_GB2312" pitchFamily="49" charset="-122"/>
              </a:rPr>
              <a:t>T</a:t>
            </a:r>
            <a:r>
              <a:rPr lang="en-US" altLang="zh-CN" sz="2000" baseline="-25000" dirty="0" err="1">
                <a:ea typeface="楷体_GB2312" pitchFamily="49" charset="-122"/>
              </a:rPr>
              <a:t>r</a:t>
            </a:r>
            <a:r>
              <a:rPr lang="en-US" altLang="zh-CN" sz="2000" baseline="-25000" dirty="0">
                <a:ea typeface="楷体_GB2312" pitchFamily="49" charset="-122"/>
              </a:rPr>
              <a:t> </a:t>
            </a:r>
            <a:r>
              <a:rPr lang="en-US" altLang="zh-CN" sz="2000" dirty="0">
                <a:ea typeface="楷体_GB2312" pitchFamily="49" charset="-122"/>
              </a:rPr>
              <a:t>=1/(2r)=1/(2*0.125) = 4ms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en-US" altLang="zh-CN" sz="2000" dirty="0">
                <a:ea typeface="楷体_GB2312" pitchFamily="49" charset="-122"/>
              </a:rPr>
              <a:t>      T</a:t>
            </a:r>
            <a:r>
              <a:rPr lang="en-US" altLang="zh-CN" sz="2000" baseline="-25000" dirty="0">
                <a:ea typeface="楷体_GB2312" pitchFamily="49" charset="-122"/>
              </a:rPr>
              <a:t>t</a:t>
            </a:r>
            <a:r>
              <a:rPr lang="en-US" altLang="zh-CN" sz="2000" dirty="0">
                <a:ea typeface="楷体_GB2312" pitchFamily="49" charset="-122"/>
              </a:rPr>
              <a:t> = b/(</a:t>
            </a:r>
            <a:r>
              <a:rPr lang="en-US" altLang="zh-CN" sz="2000" dirty="0" err="1">
                <a:ea typeface="楷体_GB2312" pitchFamily="49" charset="-122"/>
              </a:rPr>
              <a:t>rN</a:t>
            </a:r>
            <a:r>
              <a:rPr lang="en-US" altLang="zh-CN" sz="2000" dirty="0">
                <a:ea typeface="楷体_GB2312" pitchFamily="49" charset="-122"/>
              </a:rPr>
              <a:t>) = (500*512)/(0.125*500*512) = 8ms</a:t>
            </a:r>
            <a:r>
              <a:rPr lang="zh-CN" altLang="en-US" sz="2000" dirty="0">
                <a:ea typeface="楷体_GB2312" pitchFamily="49" charset="-122"/>
              </a:rPr>
              <a:t> </a:t>
            </a:r>
            <a:r>
              <a:rPr lang="en-US" altLang="zh-CN" sz="2000" dirty="0">
                <a:ea typeface="楷体_GB2312" pitchFamily="49" charset="-122"/>
              </a:rPr>
              <a:t>(</a:t>
            </a:r>
            <a:r>
              <a:rPr lang="zh-CN" altLang="en-US" sz="2000" dirty="0">
                <a:ea typeface="楷体_GB2312" pitchFamily="49" charset="-122"/>
              </a:rPr>
              <a:t>文件按扇区顺序存放时，每个磁道数据的传输时间</a:t>
            </a:r>
            <a:r>
              <a:rPr lang="en-US" altLang="zh-CN" sz="2000" dirty="0">
                <a:ea typeface="楷体_GB2312" pitchFamily="49" charset="-122"/>
              </a:rPr>
              <a:t>)</a:t>
            </a:r>
          </a:p>
          <a:p>
            <a:pPr marL="342900" indent="-342900" algn="just">
              <a:spcBef>
                <a:spcPct val="20000"/>
              </a:spcBef>
              <a:spcAft>
                <a:spcPct val="10000"/>
              </a:spcAft>
            </a:pPr>
            <a:r>
              <a:rPr lang="en-US" altLang="zh-CN" sz="2000" dirty="0">
                <a:ea typeface="楷体_GB2312" pitchFamily="49" charset="-122"/>
              </a:rPr>
              <a:t>      T</a:t>
            </a:r>
            <a:r>
              <a:rPr lang="en-US" altLang="zh-CN" sz="2000" baseline="-25000" dirty="0">
                <a:ea typeface="楷体_GB2312" pitchFamily="49" charset="-122"/>
              </a:rPr>
              <a:t>t </a:t>
            </a:r>
            <a:r>
              <a:rPr lang="en-US" altLang="zh-CN" sz="2000" dirty="0">
                <a:ea typeface="楷体_GB2312" pitchFamily="49" charset="-122"/>
              </a:rPr>
              <a:t>= b/(</a:t>
            </a:r>
            <a:r>
              <a:rPr lang="en-US" altLang="zh-CN" sz="2000" dirty="0" err="1">
                <a:ea typeface="楷体_GB2312" pitchFamily="49" charset="-122"/>
              </a:rPr>
              <a:t>rN</a:t>
            </a:r>
            <a:r>
              <a:rPr lang="en-US" altLang="zh-CN" sz="2000" dirty="0">
                <a:ea typeface="楷体_GB2312" pitchFamily="49" charset="-122"/>
              </a:rPr>
              <a:t>) = 512/(0.125*500*512) =0.016ms (</a:t>
            </a:r>
            <a:r>
              <a:rPr lang="zh-CN" altLang="en-US" sz="2000" dirty="0">
                <a:ea typeface="楷体_GB2312" pitchFamily="49" charset="-122"/>
              </a:rPr>
              <a:t>文件</a:t>
            </a:r>
            <a:r>
              <a:rPr lang="en-US" altLang="zh-CN" sz="2000" dirty="0">
                <a:ea typeface="楷体_GB2312" pitchFamily="49" charset="-122"/>
              </a:rPr>
              <a:t>2500</a:t>
            </a:r>
            <a:r>
              <a:rPr lang="zh-CN" altLang="en-US" sz="2000" dirty="0">
                <a:ea typeface="楷体_GB2312" pitchFamily="49" charset="-122"/>
              </a:rPr>
              <a:t>个扇区随机分布时，每个扇区数据的传输时间</a:t>
            </a:r>
            <a:r>
              <a:rPr lang="en-US" altLang="zh-CN" sz="2000" dirty="0">
                <a:ea typeface="楷体_GB2312" pitchFamily="49" charset="-122"/>
              </a:rPr>
              <a:t>)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216D2FF-FFEE-944A-B235-C22B011DB660}"/>
              </a:ext>
            </a:extLst>
          </p:cNvPr>
          <p:cNvSpPr txBox="1">
            <a:spLocks/>
          </p:cNvSpPr>
          <p:nvPr/>
        </p:nvSpPr>
        <p:spPr>
          <a:xfrm>
            <a:off x="755576" y="172352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4.5.1 </a:t>
            </a:r>
            <a:r>
              <a:rPr kumimoji="0" lang="zh-CN" altLang="en-US" kern="0" dirty="0">
                <a:cs typeface="Times New Roman" pitchFamily="18" charset="0"/>
              </a:rPr>
              <a:t>磁盘性能参数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26882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105C97-1CF2-2D4B-8F55-F2268CA4EE84}"/>
              </a:ext>
            </a:extLst>
          </p:cNvPr>
          <p:cNvSpPr txBox="1">
            <a:spLocks/>
          </p:cNvSpPr>
          <p:nvPr/>
        </p:nvSpPr>
        <p:spPr bwMode="auto">
          <a:xfrm>
            <a:off x="251520" y="792163"/>
            <a:ext cx="7992888" cy="908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Clr>
                <a:srgbClr val="660066"/>
              </a:buClr>
              <a:buNone/>
            </a:pPr>
            <a:r>
              <a:rPr kumimoji="0" lang="zh-CN" altLang="en-US" kern="0" dirty="0">
                <a:latin typeface="+mn-ea"/>
              </a:rPr>
              <a:t>磁盘调度策略概要</a:t>
            </a:r>
            <a:endParaRPr kumimoji="0" lang="en-US" altLang="zh-CN" kern="0" dirty="0">
              <a:latin typeface="+mn-ea"/>
            </a:endParaRPr>
          </a:p>
          <a:p>
            <a:pPr marL="0" indent="0">
              <a:buNone/>
            </a:pPr>
            <a:endParaRPr kumimoji="0" lang="en-US" kern="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E4E291E-76AA-3F4F-8BA3-4B842D898A3C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4.5.2 </a:t>
            </a:r>
            <a:r>
              <a:rPr kumimoji="0" lang="zh-CN" altLang="en-US" kern="0" dirty="0">
                <a:cs typeface="Times New Roman" pitchFamily="18" charset="0"/>
              </a:rPr>
              <a:t>磁盘调度策略</a:t>
            </a:r>
            <a:endParaRPr kumimoji="1" lang="zh-CN" altLang="en-US" kern="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1DFEC98-74AD-8A48-AADE-7AE930CED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39595"/>
              </p:ext>
            </p:extLst>
          </p:nvPr>
        </p:nvGraphicFramePr>
        <p:xfrm>
          <a:off x="0" y="1355726"/>
          <a:ext cx="9144000" cy="54571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4076">
                  <a:extLst>
                    <a:ext uri="{9D8B030D-6E8A-4147-A177-3AD203B41FA5}">
                      <a16:colId xmlns:a16="http://schemas.microsoft.com/office/drawing/2014/main" val="766956575"/>
                    </a:ext>
                  </a:extLst>
                </a:gridCol>
                <a:gridCol w="4111924">
                  <a:extLst>
                    <a:ext uri="{9D8B030D-6E8A-4147-A177-3AD203B41FA5}">
                      <a16:colId xmlns:a16="http://schemas.microsoft.com/office/drawing/2014/main" val="385676100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39916457"/>
                    </a:ext>
                  </a:extLst>
                </a:gridCol>
              </a:tblGrid>
              <a:tr h="363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名称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注释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455405"/>
                  </a:ext>
                </a:extLst>
              </a:tr>
              <a:tr h="36386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根据请求者选择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713609"/>
                  </a:ext>
                </a:extLst>
              </a:tr>
              <a:tr h="363860">
                <a:tc>
                  <a:txBody>
                    <a:bodyPr/>
                    <a:lstStyle/>
                    <a:p>
                      <a:r>
                        <a:rPr lang="zh-CN" altLang="en-US" dirty="0"/>
                        <a:t>随机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随机调度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用于分析和模拟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097792"/>
                  </a:ext>
                </a:extLst>
              </a:tr>
              <a:tr h="363860">
                <a:tc>
                  <a:txBody>
                    <a:bodyPr/>
                    <a:lstStyle/>
                    <a:p>
                      <a:r>
                        <a:rPr lang="en-US" altLang="zh-CN" dirty="0"/>
                        <a:t>FIFO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先进先出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最公平的调度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506503"/>
                  </a:ext>
                </a:extLst>
              </a:tr>
              <a:tr h="363860">
                <a:tc>
                  <a:txBody>
                    <a:bodyPr/>
                    <a:lstStyle/>
                    <a:p>
                      <a:r>
                        <a:rPr lang="en-US" altLang="zh-CN" dirty="0"/>
                        <a:t>PRI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进程优先级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属于磁盘管理之外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06654"/>
                  </a:ext>
                </a:extLst>
              </a:tr>
              <a:tr h="628031">
                <a:tc>
                  <a:txBody>
                    <a:bodyPr/>
                    <a:lstStyle/>
                    <a:p>
                      <a:r>
                        <a:rPr lang="en-US" altLang="zh-CN" dirty="0"/>
                        <a:t>LIFO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后进先出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局部性最好，资源利用率最高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412151"/>
                  </a:ext>
                </a:extLst>
              </a:tr>
              <a:tr h="36386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根据被访问的磁道选择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42007"/>
                  </a:ext>
                </a:extLst>
              </a:tr>
              <a:tr h="363860">
                <a:tc>
                  <a:txBody>
                    <a:bodyPr/>
                    <a:lstStyle/>
                    <a:p>
                      <a:r>
                        <a:rPr lang="en-US" altLang="zh-CN" dirty="0"/>
                        <a:t>SSTF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最短服务时间优先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利用率高，队列小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278166"/>
                  </a:ext>
                </a:extLst>
              </a:tr>
              <a:tr h="363860">
                <a:tc>
                  <a:txBody>
                    <a:bodyPr/>
                    <a:lstStyle/>
                    <a:p>
                      <a:r>
                        <a:rPr lang="en-US" altLang="zh-CN" dirty="0"/>
                        <a:t>SCAN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在磁盘上往复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服务分布比较好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872850"/>
                  </a:ext>
                </a:extLst>
              </a:tr>
              <a:tr h="363860">
                <a:tc>
                  <a:txBody>
                    <a:bodyPr/>
                    <a:lstStyle/>
                    <a:p>
                      <a:r>
                        <a:rPr lang="en-US" altLang="zh-CN" dirty="0"/>
                        <a:t>C-SCAN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单向，快速返回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服务变化较低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472032"/>
                  </a:ext>
                </a:extLst>
              </a:tr>
              <a:tr h="628031">
                <a:tc>
                  <a:txBody>
                    <a:bodyPr/>
                    <a:lstStyle/>
                    <a:p>
                      <a:r>
                        <a:rPr lang="en-US" altLang="zh-CN" dirty="0"/>
                        <a:t>N-Step-SCAN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一次扫描</a:t>
                      </a:r>
                      <a:r>
                        <a:rPr lang="en-US" altLang="zh-CN"/>
                        <a:t>N</a:t>
                      </a:r>
                      <a:r>
                        <a:rPr lang="zh-CN" altLang="en-US"/>
                        <a:t>个记录的</a:t>
                      </a:r>
                      <a:r>
                        <a:rPr lang="en-US" altLang="zh-CN"/>
                        <a:t>SCAN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服务保证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531412"/>
                  </a:ext>
                </a:extLst>
              </a:tr>
              <a:tr h="897188">
                <a:tc>
                  <a:txBody>
                    <a:bodyPr/>
                    <a:lstStyle/>
                    <a:p>
                      <a:r>
                        <a:rPr lang="en-US" altLang="zh-CN" dirty="0"/>
                        <a:t>FSCAN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N-Step-SCAN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N</a:t>
                      </a:r>
                      <a:r>
                        <a:rPr lang="zh-CN" altLang="en-US" dirty="0"/>
                        <a:t>等于扫描开始时的队列大小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负载敏感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53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777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981" y="816085"/>
            <a:ext cx="4685651" cy="1752600"/>
          </a:xfrm>
        </p:spPr>
        <p:txBody>
          <a:bodyPr/>
          <a:lstStyle/>
          <a:p>
            <a:r>
              <a:rPr lang="en-US" altLang="zh-CN" dirty="0"/>
              <a:t>First-In, First-Out (FIFO)</a:t>
            </a:r>
          </a:p>
          <a:p>
            <a:pPr lvl="1"/>
            <a:r>
              <a:rPr lang="zh-CN" altLang="en-US" dirty="0">
                <a:latin typeface="+mn-lt"/>
                <a:ea typeface="+mn-ea"/>
              </a:rPr>
              <a:t>根据进程请求访问磁盘的先后顺序，处理队列中的访问需求，</a:t>
            </a:r>
            <a:endParaRPr lang="en-US" dirty="0">
              <a:latin typeface="+mn-lt"/>
              <a:ea typeface="+mn-ea"/>
            </a:endParaRPr>
          </a:p>
          <a:p>
            <a:pPr lvl="1"/>
            <a:r>
              <a:rPr lang="zh-CN" altLang="en-US" dirty="0">
                <a:latin typeface="+mn-lt"/>
                <a:ea typeface="+mn-ea"/>
              </a:rPr>
              <a:t>公平</a:t>
            </a:r>
            <a:endParaRPr lang="en-US" dirty="0">
              <a:latin typeface="+mn-lt"/>
              <a:ea typeface="+mn-ea"/>
            </a:endParaRPr>
          </a:p>
          <a:p>
            <a:pPr lvl="1"/>
            <a:r>
              <a:rPr lang="zh-CN" altLang="en-US" dirty="0">
                <a:latin typeface="+mn-lt"/>
                <a:ea typeface="+mn-ea"/>
              </a:rPr>
              <a:t>大量进程竞争一个磁盘时，性能接近随机调度</a:t>
            </a:r>
            <a:endParaRPr lang="en-US" sz="3200" dirty="0">
              <a:latin typeface="+mn-lt"/>
              <a:ea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F76421-A32B-A547-968A-28FF6734F8B4}"/>
              </a:ext>
            </a:extLst>
          </p:cNvPr>
          <p:cNvGrpSpPr/>
          <p:nvPr/>
        </p:nvGrpSpPr>
        <p:grpSpPr>
          <a:xfrm>
            <a:off x="191882" y="4249111"/>
            <a:ext cx="8906137" cy="2605418"/>
            <a:chOff x="15984" y="3246884"/>
            <a:chExt cx="8906137" cy="2605418"/>
          </a:xfrm>
          <a:solidFill>
            <a:schemeClr val="bg1"/>
          </a:solidFill>
        </p:grpSpPr>
        <p:pic>
          <p:nvPicPr>
            <p:cNvPr id="5" name="Picture 4" descr="f7.pdf"/>
            <p:cNvPicPr>
              <a:picLocks noChangeAspect="1"/>
            </p:cNvPicPr>
            <p:nvPr/>
          </p:nvPicPr>
          <p:blipFill rotWithShape="1">
            <a:blip r:embed="rId3"/>
            <a:srcRect t="4668" b="72726"/>
            <a:stretch/>
          </p:blipFill>
          <p:spPr>
            <a:xfrm>
              <a:off x="15984" y="3246884"/>
              <a:ext cx="8906137" cy="2605418"/>
            </a:xfrm>
            <a:prstGeom prst="rect">
              <a:avLst/>
            </a:prstGeom>
            <a:grpFill/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F859367-D19D-804E-9FCE-BD3D274A89AD}"/>
                </a:ext>
              </a:extLst>
            </p:cNvPr>
            <p:cNvSpPr txBox="1"/>
            <p:nvPr/>
          </p:nvSpPr>
          <p:spPr>
            <a:xfrm>
              <a:off x="611560" y="3861048"/>
              <a:ext cx="36004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kumimoji="1" lang="en-US" altLang="zh-CN" sz="1800" dirty="0">
                <a:latin typeface="+mn-ea"/>
                <a:ea typeface="+mn-ea"/>
              </a:endParaRPr>
            </a:p>
            <a:p>
              <a:r>
                <a:rPr kumimoji="1" lang="zh-CN" altLang="en-US" sz="1800" dirty="0">
                  <a:latin typeface="+mn-ea"/>
                  <a:ea typeface="+mn-ea"/>
                </a:rPr>
                <a:t>磁道 号 </a:t>
              </a:r>
            </a:p>
          </p:txBody>
        </p:sp>
      </p:grpSp>
      <p:graphicFrame>
        <p:nvGraphicFramePr>
          <p:cNvPr id="8" name="Group 83">
            <a:extLst>
              <a:ext uri="{FF2B5EF4-FFF2-40B4-BE49-F238E27FC236}">
                <a16:creationId xmlns:a16="http://schemas.microsoft.com/office/drawing/2014/main" id="{98BAE4AA-CA98-3244-A28B-36D7AF451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59714"/>
              </p:ext>
            </p:extLst>
          </p:nvPr>
        </p:nvGraphicFramePr>
        <p:xfrm>
          <a:off x="5436095" y="648986"/>
          <a:ext cx="3655304" cy="3839398"/>
        </p:xfrm>
        <a:graphic>
          <a:graphicData uri="http://schemas.openxmlformats.org/drawingml/2006/table">
            <a:tbl>
              <a:tblPr/>
              <a:tblGrid>
                <a:gridCol w="1827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130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从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100</a:t>
                      </a: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号磁道开始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26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被访问的下</a:t>
                      </a: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一个磁道号</a:t>
                      </a:r>
                      <a:endParaRPr kumimoji="0" 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移动距离</a:t>
                      </a: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磁道数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13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55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45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13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58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13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39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19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484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13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72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13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70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13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150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484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38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112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13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184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146</a:t>
                      </a: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130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平均寻道长度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: 55.3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BADABF0E-32C5-9045-8657-CD2F570C8BDF}"/>
              </a:ext>
            </a:extLst>
          </p:cNvPr>
          <p:cNvSpPr txBox="1">
            <a:spLocks/>
          </p:cNvSpPr>
          <p:nvPr/>
        </p:nvSpPr>
        <p:spPr>
          <a:xfrm>
            <a:off x="761249" y="118417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4.5.2 </a:t>
            </a:r>
            <a:r>
              <a:rPr kumimoji="0" lang="zh-CN" altLang="en-US" kern="0" dirty="0">
                <a:cs typeface="Times New Roman" pitchFamily="18" charset="0"/>
              </a:rPr>
              <a:t>磁盘调度策略</a:t>
            </a:r>
            <a:endParaRPr kumimoji="1" lang="zh-CN" altLang="en-US" kern="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0E3D38-AD49-274D-8E05-521117B87008}"/>
              </a:ext>
            </a:extLst>
          </p:cNvPr>
          <p:cNvSpPr/>
          <p:nvPr/>
        </p:nvSpPr>
        <p:spPr>
          <a:xfrm>
            <a:off x="5071215" y="908720"/>
            <a:ext cx="716520" cy="34163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l"/>
            <a:r>
              <a:rPr kumimoji="0" lang="zh-CN" altLang="en-US" sz="1800" dirty="0">
                <a:latin typeface="Arial" pitchFamily="34" charset="0"/>
                <a:ea typeface="华文细黑" pitchFamily="2" charset="-122"/>
              </a:rPr>
              <a:t>到达访问请求</a:t>
            </a:r>
            <a:endParaRPr kumimoji="0" lang="en-US" altLang="zh-CN" sz="1800" dirty="0">
              <a:latin typeface="Arial" pitchFamily="34" charset="0"/>
              <a:ea typeface="华文细黑" pitchFamily="2" charset="-122"/>
            </a:endParaRP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55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39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90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160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150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184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865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7504" y="980728"/>
            <a:ext cx="7924800" cy="4038600"/>
          </a:xfrm>
        </p:spPr>
        <p:txBody>
          <a:bodyPr/>
          <a:lstStyle/>
          <a:p>
            <a:pPr>
              <a:buClr>
                <a:srgbClr val="660066"/>
              </a:buClr>
            </a:pPr>
            <a:r>
              <a:rPr lang="zh-CN" altLang="en-US" dirty="0"/>
              <a:t>优先级</a:t>
            </a:r>
            <a:r>
              <a:rPr lang="en-US" altLang="zh-CN" dirty="0"/>
              <a:t>Priority (PRI)</a:t>
            </a: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调度的控制不属于磁盘管理软件的范畴 </a:t>
            </a:r>
            <a:endParaRPr lang="en-US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目标不是优化磁盘的利用，而是满足操作系统的其他需求 </a:t>
            </a:r>
            <a:endParaRPr lang="en-US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给短的批处理作业和交互式作业赋予较高优先级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提供了较好的交互响应时间 </a:t>
            </a:r>
            <a:endParaRPr lang="en-US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长作业得等待较长的时间 </a:t>
            </a:r>
            <a:endParaRPr lang="en-US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ea"/>
                <a:ea typeface="+mn-ea"/>
              </a:rPr>
              <a:t>对数据库系统，这类策略性能较差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18" y="4343400"/>
            <a:ext cx="2159657" cy="229393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DED309C-4D69-1543-9272-2CBB7FA91418}"/>
              </a:ext>
            </a:extLst>
          </p:cNvPr>
          <p:cNvSpPr txBox="1">
            <a:spLocks/>
          </p:cNvSpPr>
          <p:nvPr/>
        </p:nvSpPr>
        <p:spPr>
          <a:xfrm>
            <a:off x="761249" y="118417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4.5.2 </a:t>
            </a:r>
            <a:r>
              <a:rPr kumimoji="0" lang="zh-CN" altLang="en-US" kern="0" dirty="0">
                <a:cs typeface="Times New Roman" pitchFamily="18" charset="0"/>
              </a:rPr>
              <a:t>磁盘调度策略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846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C42546-D6AC-9549-8451-F8CA4614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5"/>
            <a:ext cx="8229600" cy="476595"/>
          </a:xfrm>
        </p:spPr>
        <p:txBody>
          <a:bodyPr/>
          <a:lstStyle/>
          <a:p>
            <a:r>
              <a:rPr kumimoji="1" lang="zh-CN" altLang="en-US" dirty="0"/>
              <a:t>常见</a:t>
            </a:r>
            <a:r>
              <a:rPr kumimoji="1" lang="en-US" altLang="zh-CN" dirty="0"/>
              <a:t>I/O</a:t>
            </a:r>
            <a:r>
              <a:rPr kumimoji="1" lang="zh-CN" altLang="en-US" dirty="0"/>
              <a:t>设备的数据传输速率</a:t>
            </a:r>
          </a:p>
        </p:txBody>
      </p:sp>
      <p:pic>
        <p:nvPicPr>
          <p:cNvPr id="4" name="Picture 2" descr="f1.pdf">
            <a:extLst>
              <a:ext uri="{FF2B5EF4-FFF2-40B4-BE49-F238E27FC236}">
                <a16:creationId xmlns:a16="http://schemas.microsoft.com/office/drawing/2014/main" id="{53258A39-34EA-C447-A8E2-22115919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10617" b="10634"/>
          <a:stretch/>
        </p:blipFill>
        <p:spPr>
          <a:xfrm>
            <a:off x="179512" y="1412776"/>
            <a:ext cx="8839200" cy="5400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282129E-713C-4E41-8CAC-52B9BADB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4.1 I/O</a:t>
            </a:r>
            <a:r>
              <a:rPr kumimoji="1" lang="zh-CN" altLang="en-US" dirty="0"/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1767555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FD966-03A6-9647-88C9-4E3BA906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4.5.2 </a:t>
            </a:r>
            <a:r>
              <a:rPr lang="zh-CN" altLang="en-US" dirty="0">
                <a:cs typeface="Times New Roman" pitchFamily="18" charset="0"/>
              </a:rPr>
              <a:t>磁盘调度策略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178FD-71BE-D047-B6C2-223C72953A99}"/>
              </a:ext>
            </a:extLst>
          </p:cNvPr>
          <p:cNvSpPr txBox="1">
            <a:spLocks/>
          </p:cNvSpPr>
          <p:nvPr/>
        </p:nvSpPr>
        <p:spPr bwMode="auto">
          <a:xfrm>
            <a:off x="457200" y="1124744"/>
            <a:ext cx="7924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660066"/>
              </a:buClr>
            </a:pPr>
            <a:r>
              <a:rPr kumimoji="0" lang="en-US" altLang="zh-CN" kern="0" dirty="0"/>
              <a:t>LIFO</a:t>
            </a:r>
            <a:r>
              <a:rPr kumimoji="0" lang="zh-CN" altLang="en-US" kern="0" dirty="0"/>
              <a:t>后进先出</a:t>
            </a:r>
            <a:endParaRPr kumimoji="0" lang="en-US" altLang="zh-CN" kern="0" dirty="0"/>
          </a:p>
          <a:p>
            <a:pPr lvl="1">
              <a:buClr>
                <a:srgbClr val="660066"/>
              </a:buClr>
            </a:pPr>
            <a:r>
              <a:rPr kumimoji="0" lang="zh-CN" altLang="en-US" kern="0" dirty="0">
                <a:latin typeface="+mn-lt"/>
                <a:ea typeface="+mn-ea"/>
              </a:rPr>
              <a:t>优先处理新到请求</a:t>
            </a:r>
            <a:endParaRPr kumimoji="0" lang="en-US" altLang="zh-CN" kern="0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kumimoji="0" lang="zh-CN" altLang="en-US" kern="0" dirty="0">
                <a:latin typeface="+mn-lt"/>
                <a:ea typeface="+mn-ea"/>
              </a:rPr>
              <a:t>在事务处理系统中，由于顺序读取文件，利用局部性，优先处理新到的请求，可以减少磁臂移动</a:t>
            </a:r>
            <a:endParaRPr kumimoji="0" lang="en-US" altLang="zh-CN" kern="0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kumimoji="0" lang="zh-CN" altLang="en-US" kern="0" dirty="0">
                <a:latin typeface="+mn-lt"/>
                <a:ea typeface="+mn-ea"/>
              </a:rPr>
              <a:t>大量请求到达导致磁盘忙碌时，会出现先到请求的饥饿</a:t>
            </a:r>
            <a:endParaRPr kumimoji="0" lang="en-US" altLang="zh-CN" kern="0" dirty="0">
              <a:latin typeface="+mn-lt"/>
              <a:ea typeface="+mn-ea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94FD7B7-061A-8844-A721-2CC158B4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4509032"/>
            <a:ext cx="2044700" cy="19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49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08720"/>
            <a:ext cx="4982713" cy="28803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最短服务时间优先</a:t>
            </a:r>
            <a:r>
              <a:rPr lang="en-US" altLang="zh-CN" sz="2400" dirty="0"/>
              <a:t>/</a:t>
            </a:r>
            <a:r>
              <a:rPr lang="zh-CN" altLang="en-US" sz="2400" dirty="0"/>
              <a:t>最短寻道时间优先</a:t>
            </a:r>
            <a:r>
              <a:rPr lang="en-US" altLang="zh-CN" sz="2400" dirty="0"/>
              <a:t> (Shortest Service</a:t>
            </a:r>
            <a:br>
              <a:rPr lang="en-US" altLang="zh-CN" sz="2400" dirty="0"/>
            </a:br>
            <a:r>
              <a:rPr lang="en-US" altLang="zh-CN" sz="2400" dirty="0"/>
              <a:t>Time First, SSTF)</a:t>
            </a: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选择从磁臂当前位置开始移动最短距离的磁盘</a:t>
            </a:r>
            <a:r>
              <a:rPr lang="en-US" altLang="zh-CN" sz="2400" dirty="0">
                <a:latin typeface="+mn-ea"/>
                <a:ea typeface="+mn-ea"/>
              </a:rPr>
              <a:t>I/O</a:t>
            </a:r>
            <a:r>
              <a:rPr lang="zh-CN" altLang="en-US" sz="2400" dirty="0">
                <a:latin typeface="+mn-ea"/>
                <a:ea typeface="+mn-ea"/>
              </a:rPr>
              <a:t>请求 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总是选择最短寻道时间的请求</a:t>
            </a:r>
            <a:endParaRPr lang="en-US" sz="2400" dirty="0">
              <a:latin typeface="+mn-ea"/>
              <a:ea typeface="+mn-ea"/>
            </a:endParaRPr>
          </a:p>
          <a:p>
            <a:endParaRPr 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79A54E-07CE-6447-92EF-FAC83DA4857F}"/>
              </a:ext>
            </a:extLst>
          </p:cNvPr>
          <p:cNvGrpSpPr/>
          <p:nvPr/>
        </p:nvGrpSpPr>
        <p:grpSpPr>
          <a:xfrm>
            <a:off x="539552" y="3972591"/>
            <a:ext cx="8346035" cy="2668672"/>
            <a:chOff x="611560" y="3356992"/>
            <a:chExt cx="8346035" cy="2668672"/>
          </a:xfrm>
          <a:solidFill>
            <a:schemeClr val="bg1"/>
          </a:solidFill>
        </p:grpSpPr>
        <p:pic>
          <p:nvPicPr>
            <p:cNvPr id="5" name="Picture 4" descr="f7.pdf"/>
            <p:cNvPicPr>
              <a:picLocks noChangeAspect="1"/>
            </p:cNvPicPr>
            <p:nvPr/>
          </p:nvPicPr>
          <p:blipFill>
            <a:blip r:embed="rId3"/>
            <a:srcRect l="7059" t="26364" r="4706" b="51818"/>
            <a:stretch>
              <a:fillRect/>
            </a:stretch>
          </p:blipFill>
          <p:spPr>
            <a:xfrm>
              <a:off x="618452" y="3356992"/>
              <a:ext cx="8339143" cy="2668672"/>
            </a:xfrm>
            <a:prstGeom prst="rect">
              <a:avLst/>
            </a:prstGeom>
            <a:grpFill/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6503426-D20A-8A45-8DD7-247F49C28263}"/>
                </a:ext>
              </a:extLst>
            </p:cNvPr>
            <p:cNvSpPr txBox="1"/>
            <p:nvPr/>
          </p:nvSpPr>
          <p:spPr>
            <a:xfrm>
              <a:off x="611560" y="3933056"/>
              <a:ext cx="36004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kumimoji="1" lang="en-US" altLang="zh-CN" sz="1800" dirty="0">
                <a:latin typeface="+mn-ea"/>
                <a:ea typeface="+mn-ea"/>
              </a:endParaRPr>
            </a:p>
            <a:p>
              <a:r>
                <a:rPr kumimoji="1" lang="zh-CN" altLang="en-US" sz="1800" dirty="0">
                  <a:latin typeface="+mn-ea"/>
                  <a:ea typeface="+mn-ea"/>
                </a:rPr>
                <a:t>磁道号</a:t>
              </a:r>
            </a:p>
          </p:txBody>
        </p: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12D4B57-AD6D-F34A-B779-462A0F32A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009781"/>
              </p:ext>
            </p:extLst>
          </p:nvPr>
        </p:nvGraphicFramePr>
        <p:xfrm>
          <a:off x="5652120" y="761087"/>
          <a:ext cx="3491880" cy="4387662"/>
        </p:xfrm>
        <a:graphic>
          <a:graphicData uri="http://schemas.openxmlformats.org/drawingml/2006/table">
            <a:tbl>
              <a:tblPr/>
              <a:tblGrid>
                <a:gridCol w="1745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497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SSTF(</a:t>
                      </a: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从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100</a:t>
                      </a: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号磁道开始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150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被访问的下</a:t>
                      </a:r>
                      <a:endParaRPr kumimoji="0" 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一个磁道号</a:t>
                      </a:r>
                      <a:endParaRPr kumimoji="0" 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移动距离</a:t>
                      </a:r>
                      <a:endParaRPr kumimoji="0" 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磁道数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90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49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58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32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5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55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49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39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07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38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49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07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150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132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07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160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075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184</a:t>
                      </a: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24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497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平均寻道长度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: 27.5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F3F0134B-3BEE-704D-9907-D24F4A811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7162800" cy="563563"/>
          </a:xfrm>
        </p:spPr>
        <p:txBody>
          <a:bodyPr/>
          <a:lstStyle/>
          <a:p>
            <a:pPr algn="ctr"/>
            <a:r>
              <a:rPr lang="en-US" altLang="zh-CN" sz="3200" dirty="0">
                <a:cs typeface="Times New Roman" pitchFamily="18" charset="0"/>
              </a:rPr>
              <a:t>4.5.2 </a:t>
            </a:r>
            <a:r>
              <a:rPr lang="zh-CN" altLang="en-US" sz="3200" dirty="0">
                <a:cs typeface="Times New Roman" pitchFamily="18" charset="0"/>
              </a:rPr>
              <a:t>磁盘调度策略</a:t>
            </a:r>
            <a:endParaRPr kumimoji="1" lang="zh-CN" altLang="en-US" sz="3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50419C-7FE6-984F-A5F2-D78F7AF3481D}"/>
              </a:ext>
            </a:extLst>
          </p:cNvPr>
          <p:cNvSpPr/>
          <p:nvPr/>
        </p:nvSpPr>
        <p:spPr>
          <a:xfrm>
            <a:off x="5148064" y="1246758"/>
            <a:ext cx="716520" cy="34163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l"/>
            <a:r>
              <a:rPr kumimoji="0" lang="zh-CN" altLang="en-US" sz="1800" dirty="0">
                <a:latin typeface="Arial" pitchFamily="34" charset="0"/>
                <a:ea typeface="华文细黑" pitchFamily="2" charset="-122"/>
              </a:rPr>
              <a:t>到达访问请求</a:t>
            </a:r>
            <a:endParaRPr kumimoji="0" lang="en-US" altLang="zh-CN" sz="1800" dirty="0">
              <a:latin typeface="Arial" pitchFamily="34" charset="0"/>
              <a:ea typeface="华文细黑" pitchFamily="2" charset="-122"/>
            </a:endParaRP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55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39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90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160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150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184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194510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7504" y="908720"/>
            <a:ext cx="4724400" cy="3168352"/>
          </a:xfrm>
        </p:spPr>
        <p:txBody>
          <a:bodyPr>
            <a:normAutofit/>
          </a:bodyPr>
          <a:lstStyle/>
          <a:p>
            <a:r>
              <a:rPr lang="en-US" altLang="zh-CN" dirty="0"/>
              <a:t>SCAN</a:t>
            </a:r>
            <a:r>
              <a:rPr lang="zh-CN" altLang="en-US" dirty="0">
                <a:latin typeface="+mn-ea"/>
              </a:rPr>
              <a:t>，也称为电梯算法 </a:t>
            </a:r>
            <a:endParaRPr lang="en-US" dirty="0">
              <a:latin typeface="+mn-ea"/>
            </a:endParaRPr>
          </a:p>
          <a:p>
            <a:pPr lvl="1"/>
            <a:r>
              <a:rPr lang="zh-CN" altLang="en-US" sz="2000" dirty="0">
                <a:latin typeface="+mn-ea"/>
                <a:ea typeface="+mn-ea"/>
              </a:rPr>
              <a:t>磁头只沿着一个方向移动 </a:t>
            </a:r>
            <a:endParaRPr lang="en-US" altLang="zh-CN" sz="2000" dirty="0">
              <a:latin typeface="+mn-ea"/>
              <a:ea typeface="+mn-ea"/>
            </a:endParaRPr>
          </a:p>
          <a:p>
            <a:pPr lvl="1"/>
            <a:r>
              <a:rPr lang="zh-CN" altLang="en-US" sz="2000" dirty="0">
                <a:latin typeface="+mn-ea"/>
                <a:ea typeface="+mn-ea"/>
              </a:rPr>
              <a:t>在移动途中满足所有未完成的请求，直到到达移动方向的尽头，</a:t>
            </a:r>
            <a:r>
              <a:rPr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或者在这个方向上没有其他请求</a:t>
            </a:r>
            <a:r>
              <a:rPr lang="en-US" altLang="zh-CN" sz="2000" dirty="0">
                <a:solidFill>
                  <a:schemeClr val="tx2"/>
                </a:solidFill>
                <a:latin typeface="+mn-ea"/>
                <a:ea typeface="+mn-ea"/>
              </a:rPr>
              <a:t>(</a:t>
            </a:r>
            <a:r>
              <a:rPr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此改进称为</a:t>
            </a:r>
            <a:r>
              <a:rPr lang="en-US" altLang="zh-CN" sz="2000" dirty="0">
                <a:solidFill>
                  <a:schemeClr val="tx2"/>
                </a:solidFill>
                <a:latin typeface="+mn-ea"/>
                <a:ea typeface="+mn-ea"/>
              </a:rPr>
              <a:t>LOOK</a:t>
            </a:r>
            <a:r>
              <a:rPr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r>
              <a:rPr lang="en-US" altLang="zh-CN" sz="2000" dirty="0">
                <a:solidFill>
                  <a:schemeClr val="tx2"/>
                </a:solidFill>
                <a:latin typeface="+mn-ea"/>
                <a:ea typeface="+mn-ea"/>
              </a:rPr>
              <a:t>)</a:t>
            </a:r>
            <a:r>
              <a:rPr lang="zh-CN" altLang="en-US" sz="2000" dirty="0">
                <a:latin typeface="+mn-ea"/>
                <a:ea typeface="+mn-ea"/>
              </a:rPr>
              <a:t>，然后掉头，沿反方向扫描</a:t>
            </a:r>
            <a:endParaRPr lang="en-US" altLang="zh-CN" sz="2000" dirty="0">
              <a:latin typeface="+mn-ea"/>
              <a:ea typeface="+mn-ea"/>
            </a:endParaRPr>
          </a:p>
          <a:p>
            <a:pPr lvl="1"/>
            <a:r>
              <a:rPr lang="zh-CN" altLang="en-US" sz="2000" dirty="0">
                <a:latin typeface="+mn-ea"/>
                <a:ea typeface="+mn-ea"/>
              </a:rPr>
              <a:t>偏爱那些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最靠里和最靠外</a:t>
            </a:r>
            <a:r>
              <a:rPr lang="zh-CN" altLang="en-US" sz="2000" dirty="0">
                <a:latin typeface="+mn-ea"/>
                <a:ea typeface="+mn-ea"/>
              </a:rPr>
              <a:t>的磁道请求</a:t>
            </a: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1D2DF0-3250-C548-A0DA-6964FDB1115D}"/>
              </a:ext>
            </a:extLst>
          </p:cNvPr>
          <p:cNvGrpSpPr/>
          <p:nvPr/>
        </p:nvGrpSpPr>
        <p:grpSpPr>
          <a:xfrm>
            <a:off x="107504" y="4077072"/>
            <a:ext cx="8501448" cy="2707126"/>
            <a:chOff x="107504" y="4221088"/>
            <a:chExt cx="8501448" cy="2563110"/>
          </a:xfrm>
          <a:solidFill>
            <a:schemeClr val="bg1"/>
          </a:solidFill>
        </p:grpSpPr>
        <p:pic>
          <p:nvPicPr>
            <p:cNvPr id="5" name="Picture 4" descr="f7.pdf"/>
            <p:cNvPicPr>
              <a:picLocks noChangeAspect="1"/>
            </p:cNvPicPr>
            <p:nvPr/>
          </p:nvPicPr>
          <p:blipFill rotWithShape="1">
            <a:blip r:embed="rId3"/>
            <a:srcRect l="6346" t="48182" b="30000"/>
            <a:stretch/>
          </p:blipFill>
          <p:spPr>
            <a:xfrm>
              <a:off x="107504" y="4221088"/>
              <a:ext cx="8501448" cy="2563110"/>
            </a:xfrm>
            <a:prstGeom prst="rect">
              <a:avLst/>
            </a:prstGeom>
            <a:grpFill/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9861E0A-ECBA-F644-98F4-F18B4C94ABDE}"/>
                </a:ext>
              </a:extLst>
            </p:cNvPr>
            <p:cNvSpPr txBox="1"/>
            <p:nvPr/>
          </p:nvSpPr>
          <p:spPr>
            <a:xfrm>
              <a:off x="107504" y="4653136"/>
              <a:ext cx="36004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kumimoji="1" lang="en-US" altLang="zh-CN" sz="1800" dirty="0">
                <a:latin typeface="+mn-ea"/>
                <a:ea typeface="+mn-ea"/>
              </a:endParaRPr>
            </a:p>
            <a:p>
              <a:r>
                <a:rPr kumimoji="1" lang="zh-CN" altLang="en-US" sz="1800" dirty="0">
                  <a:latin typeface="+mn-ea"/>
                  <a:ea typeface="+mn-ea"/>
                </a:rPr>
                <a:t>磁道号</a:t>
              </a:r>
            </a:p>
          </p:txBody>
        </p:sp>
      </p:grp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4519DECD-446C-6F47-AF10-4A33070C5B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7717367"/>
              </p:ext>
            </p:extLst>
          </p:nvPr>
        </p:nvGraphicFramePr>
        <p:xfrm>
          <a:off x="5508104" y="764704"/>
          <a:ext cx="3635896" cy="4276612"/>
        </p:xfrm>
        <a:graphic>
          <a:graphicData uri="http://schemas.openxmlformats.org/drawingml/2006/table">
            <a:tbl>
              <a:tblPr/>
              <a:tblGrid>
                <a:gridCol w="1890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5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454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LOOK(</a:t>
                      </a: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从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100#</a:t>
                      </a: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开始，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以</a:t>
                      </a: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磁道号增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大顺序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611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被访问的下</a:t>
                      </a:r>
                      <a:endParaRPr kumimoji="0" 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一个磁道号</a:t>
                      </a:r>
                      <a:endParaRPr kumimoji="0" 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移动距离</a:t>
                      </a: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磁道数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150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184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24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469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90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94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58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32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469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55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39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469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38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142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平均寻道长度：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27.8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dbl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72E2EF66-0C0D-4F47-9374-81D986EA1180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>
                <a:cs typeface="Times New Roman" pitchFamily="18" charset="0"/>
              </a:rPr>
              <a:t>4.5.2 </a:t>
            </a:r>
            <a:r>
              <a:rPr kumimoji="0" lang="zh-CN" altLang="en-US" kern="0">
                <a:cs typeface="Times New Roman" pitchFamily="18" charset="0"/>
              </a:rPr>
              <a:t>磁盘调度策略</a:t>
            </a:r>
            <a:endParaRPr kumimoji="1" lang="zh-CN" altLang="en-US" kern="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300452-3981-2E42-A833-16E744AA7467}"/>
              </a:ext>
            </a:extLst>
          </p:cNvPr>
          <p:cNvSpPr/>
          <p:nvPr/>
        </p:nvSpPr>
        <p:spPr>
          <a:xfrm>
            <a:off x="5148064" y="1246758"/>
            <a:ext cx="716520" cy="34163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l"/>
            <a:r>
              <a:rPr kumimoji="0" lang="zh-CN" altLang="en-US" sz="1800" dirty="0">
                <a:latin typeface="Arial" pitchFamily="34" charset="0"/>
                <a:ea typeface="华文细黑" pitchFamily="2" charset="-122"/>
              </a:rPr>
              <a:t>到达访问请求</a:t>
            </a:r>
            <a:endParaRPr kumimoji="0" lang="en-US" altLang="zh-CN" sz="1800" dirty="0">
              <a:latin typeface="Arial" pitchFamily="34" charset="0"/>
              <a:ea typeface="华文细黑" pitchFamily="2" charset="-122"/>
            </a:endParaRP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55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39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90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160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150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184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2655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112" y="836712"/>
            <a:ext cx="4832920" cy="2734816"/>
          </a:xfrm>
        </p:spPr>
        <p:txBody>
          <a:bodyPr/>
          <a:lstStyle/>
          <a:p>
            <a:r>
              <a:rPr lang="en-US" altLang="zh-CN" dirty="0"/>
              <a:t>C-SCAN (Circular SCAN)</a:t>
            </a:r>
          </a:p>
          <a:p>
            <a:pPr lvl="1"/>
            <a:r>
              <a:rPr lang="zh-CN" altLang="en-US" sz="2000" dirty="0">
                <a:latin typeface="+mn-lt"/>
                <a:ea typeface="+mn-ea"/>
              </a:rPr>
              <a:t>限定只朝一个方向扫描</a:t>
            </a:r>
            <a:endParaRPr lang="en-US" sz="2000" dirty="0">
              <a:latin typeface="+mn-lt"/>
              <a:ea typeface="+mn-ea"/>
            </a:endParaRPr>
          </a:p>
          <a:p>
            <a:pPr lvl="1"/>
            <a:r>
              <a:rPr lang="zh-CN" altLang="en-US" sz="2000" dirty="0">
                <a:latin typeface="+mn-lt"/>
                <a:ea typeface="+mn-ea"/>
              </a:rPr>
              <a:t>当磁臂沿指定方向扫描到磁盘最后一个磁道时，磁臂返回到反方向末端，再次沿指定方向扫描</a:t>
            </a:r>
            <a:endParaRPr lang="en-US" altLang="zh-CN" sz="2000" dirty="0">
              <a:latin typeface="+mn-lt"/>
              <a:ea typeface="+mn-ea"/>
            </a:endParaRPr>
          </a:p>
          <a:p>
            <a:pPr lvl="1"/>
            <a:r>
              <a:rPr lang="zh-CN" altLang="en-US" sz="2000" dirty="0">
                <a:solidFill>
                  <a:schemeClr val="tx2"/>
                </a:solidFill>
                <a:latin typeface="+mn-lt"/>
                <a:ea typeface="+mn-ea"/>
              </a:rPr>
              <a:t>改进：磁臂沿指定方向扫描，在这个方向上没有其他请求时，磁臂返回到反方向第一个有请求的磁道，此改进称为</a:t>
            </a:r>
            <a:r>
              <a:rPr lang="en-US" altLang="zh-CN" sz="2000" dirty="0">
                <a:solidFill>
                  <a:schemeClr val="tx2"/>
                </a:solidFill>
                <a:latin typeface="+mn-lt"/>
                <a:ea typeface="+mn-ea"/>
              </a:rPr>
              <a:t>C-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LOOK</a:t>
            </a: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算法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endParaRPr 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1F5F72D-5A57-9147-9F53-B6FAFCC79FA2}"/>
              </a:ext>
            </a:extLst>
          </p:cNvPr>
          <p:cNvGrpSpPr/>
          <p:nvPr/>
        </p:nvGrpSpPr>
        <p:grpSpPr>
          <a:xfrm>
            <a:off x="-86812" y="4321976"/>
            <a:ext cx="9144000" cy="2581912"/>
            <a:chOff x="0" y="3886200"/>
            <a:chExt cx="9144000" cy="2581912"/>
          </a:xfrm>
          <a:solidFill>
            <a:schemeClr val="bg1"/>
          </a:solidFill>
        </p:grpSpPr>
        <p:pic>
          <p:nvPicPr>
            <p:cNvPr id="5" name="Picture 4" descr="f7.pdf"/>
            <p:cNvPicPr>
              <a:picLocks noChangeAspect="1"/>
            </p:cNvPicPr>
            <p:nvPr/>
          </p:nvPicPr>
          <p:blipFill>
            <a:blip r:embed="rId3"/>
            <a:srcRect t="70000" b="8182"/>
            <a:stretch>
              <a:fillRect/>
            </a:stretch>
          </p:blipFill>
          <p:spPr>
            <a:xfrm>
              <a:off x="0" y="3886200"/>
              <a:ext cx="9144000" cy="2581912"/>
            </a:xfrm>
            <a:prstGeom prst="rect">
              <a:avLst/>
            </a:prstGeom>
            <a:grpFill/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BC3BD9E-9E89-0A44-A472-DBF26D4B7FF2}"/>
                </a:ext>
              </a:extLst>
            </p:cNvPr>
            <p:cNvSpPr txBox="1"/>
            <p:nvPr/>
          </p:nvSpPr>
          <p:spPr>
            <a:xfrm>
              <a:off x="611560" y="4221088"/>
              <a:ext cx="360040" cy="12677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kumimoji="1" lang="en-US" altLang="zh-CN" sz="1800" dirty="0">
                <a:latin typeface="+mn-ea"/>
                <a:ea typeface="+mn-ea"/>
              </a:endParaRPr>
            </a:p>
            <a:p>
              <a:r>
                <a:rPr kumimoji="1" lang="zh-CN" altLang="en-US" sz="1800" dirty="0">
                  <a:latin typeface="+mn-ea"/>
                  <a:ea typeface="+mn-ea"/>
                </a:rPr>
                <a:t>磁道号</a:t>
              </a: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8CDEE6D-B948-EE43-A1E1-2EFE5476D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118856"/>
              </p:ext>
            </p:extLst>
          </p:nvPr>
        </p:nvGraphicFramePr>
        <p:xfrm>
          <a:off x="5045064" y="764704"/>
          <a:ext cx="4032448" cy="4267200"/>
        </p:xfrm>
        <a:graphic>
          <a:graphicData uri="http://schemas.openxmlformats.org/drawingml/2006/table">
            <a:tbl>
              <a:tblPr/>
              <a:tblGrid>
                <a:gridCol w="1909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387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C-LOOK(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从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100#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开始，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以</a:t>
                      </a: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磁道号增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大顺序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129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被访问的下</a:t>
                      </a: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一个磁道号</a:t>
                      </a: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移动距离</a:t>
                      </a: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(</a:t>
                      </a:r>
                      <a:r>
                        <a:rPr kumimoji="0" 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磁道数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)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2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150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20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20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184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24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92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Courier New" pitchFamily="49" charset="0"/>
                        </a:rPr>
                        <a:t>166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92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38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20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39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202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55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16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92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58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927"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90</a:t>
                      </a: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32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202">
                <a:tc gridSpan="2">
                  <a:txBody>
                    <a:bodyPr/>
                    <a:lstStyle/>
                    <a:p>
                      <a:pPr marL="0" marR="0" lvl="0" indent="2667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平均寻道长度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: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35.8</a:t>
                      </a: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00D32B4A-FA20-BB4C-8A2A-D19F4EB1240C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4.5.2 </a:t>
            </a:r>
            <a:r>
              <a:rPr kumimoji="0" lang="zh-CN" altLang="en-US" kern="0" dirty="0">
                <a:cs typeface="Times New Roman" pitchFamily="18" charset="0"/>
              </a:rPr>
              <a:t>磁盘调度策略</a:t>
            </a:r>
            <a:endParaRPr kumimoji="1" lang="zh-CN" altLang="en-US" kern="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76B99B-5C8D-2D40-9260-0B79CEDDB1E9}"/>
              </a:ext>
            </a:extLst>
          </p:cNvPr>
          <p:cNvSpPr/>
          <p:nvPr/>
        </p:nvSpPr>
        <p:spPr>
          <a:xfrm>
            <a:off x="4716016" y="1250130"/>
            <a:ext cx="716520" cy="34163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l"/>
            <a:r>
              <a:rPr kumimoji="0" lang="zh-CN" altLang="en-US" sz="1800" dirty="0">
                <a:latin typeface="Arial" pitchFamily="34" charset="0"/>
                <a:ea typeface="华文细黑" pitchFamily="2" charset="-122"/>
              </a:rPr>
              <a:t>到达访问请求</a:t>
            </a:r>
            <a:endParaRPr kumimoji="0" lang="en-US" altLang="zh-CN" sz="1800" dirty="0">
              <a:latin typeface="Arial" pitchFamily="34" charset="0"/>
              <a:ea typeface="华文细黑" pitchFamily="2" charset="-122"/>
            </a:endParaRP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55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58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39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90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160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150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38</a:t>
            </a:r>
          </a:p>
          <a:p>
            <a:pPr algn="l"/>
            <a:r>
              <a:rPr kumimoji="0" lang="en-US" altLang="zh-CN" sz="1800" dirty="0">
                <a:latin typeface="Arial" pitchFamily="34" charset="0"/>
                <a:ea typeface="华文细黑" pitchFamily="2" charset="-122"/>
              </a:rPr>
              <a:t>184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0645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7504" y="816288"/>
            <a:ext cx="8928992" cy="1296144"/>
          </a:xfrm>
          <a:solidFill>
            <a:srgbClr val="6CC0DE"/>
          </a:solidFill>
        </p:spPr>
        <p:txBody>
          <a:bodyPr/>
          <a:lstStyle/>
          <a:p>
            <a:pPr>
              <a:buClr>
                <a:srgbClr val="660066"/>
              </a:buClr>
            </a:pPr>
            <a:r>
              <a:rPr lang="en-US" altLang="zh-CN" dirty="0"/>
              <a:t>SSTF</a:t>
            </a:r>
            <a:r>
              <a:rPr lang="zh-CN" altLang="en-US" dirty="0"/>
              <a:t>、</a:t>
            </a:r>
            <a:r>
              <a:rPr lang="en-US" altLang="zh-CN" dirty="0"/>
              <a:t>SCAN</a:t>
            </a:r>
            <a:r>
              <a:rPr lang="zh-CN" altLang="en-US" dirty="0"/>
              <a:t>和</a:t>
            </a:r>
            <a:r>
              <a:rPr lang="en-US" altLang="zh-CN" dirty="0"/>
              <a:t>C-SCAN</a:t>
            </a:r>
            <a:r>
              <a:rPr lang="zh-CN" altLang="en-US" dirty="0"/>
              <a:t>具有磁头臂黏着现象：</a:t>
            </a:r>
            <a:endParaRPr lang="en-US" altLang="zh-CN" dirty="0"/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lt"/>
                <a:ea typeface="+mn-ea"/>
              </a:rPr>
              <a:t>当一个或多个进程对同一个磁道有较高访问速度时，磁头臂黏在相应磁道上不移动</a:t>
            </a:r>
            <a:endParaRPr lang="en-US" altLang="zh-CN" dirty="0">
              <a:latin typeface="+mn-lt"/>
              <a:ea typeface="+mn-ea"/>
            </a:endParaRPr>
          </a:p>
          <a:p>
            <a:pPr>
              <a:buClr>
                <a:srgbClr val="660066"/>
              </a:buClr>
            </a:pPr>
            <a:r>
              <a:rPr lang="en-US" altLang="zh-CN" dirty="0"/>
              <a:t>N-Step-SCAN</a:t>
            </a: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lt"/>
                <a:ea typeface="+mn-ea"/>
              </a:rPr>
              <a:t>为了避免黏着问题，</a:t>
            </a:r>
            <a:r>
              <a:rPr lang="en-US" altLang="zh-CN" dirty="0">
                <a:latin typeface="+mn-lt"/>
                <a:ea typeface="+mn-ea"/>
              </a:rPr>
              <a:t>N-Step-SCAN</a:t>
            </a:r>
            <a:r>
              <a:rPr lang="zh-CN" altLang="en-US" dirty="0">
                <a:latin typeface="+mn-lt"/>
                <a:ea typeface="+mn-ea"/>
              </a:rPr>
              <a:t>将磁盘访问请求序列分为若干个子队列，每个子队列的长度为</a:t>
            </a:r>
            <a:r>
              <a:rPr lang="en-US" altLang="zh-CN" dirty="0">
                <a:latin typeface="+mn-lt"/>
                <a:ea typeface="+mn-ea"/>
              </a:rPr>
              <a:t>N</a:t>
            </a:r>
            <a:endParaRPr lang="en-US" i="1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lt"/>
                <a:ea typeface="+mn-ea"/>
              </a:rPr>
              <a:t>每次使用</a:t>
            </a:r>
            <a:r>
              <a:rPr lang="en-US" altLang="zh-CN" dirty="0">
                <a:latin typeface="+mn-lt"/>
                <a:ea typeface="+mn-ea"/>
              </a:rPr>
              <a:t>SCAN</a:t>
            </a:r>
            <a:r>
              <a:rPr lang="zh-CN" altLang="en-US" dirty="0">
                <a:latin typeface="+mn-lt"/>
                <a:ea typeface="+mn-ea"/>
              </a:rPr>
              <a:t>方法处理一个队列</a:t>
            </a:r>
            <a:endParaRPr lang="en-US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lt"/>
                <a:ea typeface="+mn-ea"/>
              </a:rPr>
              <a:t>当前队列正在处理时，新到的访问请求必须加到其他队列中 </a:t>
            </a:r>
            <a:endParaRPr lang="en-US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lt"/>
                <a:ea typeface="+mn-ea"/>
              </a:rPr>
              <a:t>当扫描到最后一个队列，如果队列中的请求数小于</a:t>
            </a:r>
            <a:r>
              <a:rPr lang="en-US" altLang="zh-CN" dirty="0">
                <a:latin typeface="+mn-lt"/>
                <a:ea typeface="+mn-ea"/>
              </a:rPr>
              <a:t>N</a:t>
            </a:r>
            <a:r>
              <a:rPr lang="zh-CN" altLang="en-US" dirty="0">
                <a:latin typeface="+mn-lt"/>
                <a:ea typeface="+mn-ea"/>
              </a:rPr>
              <a:t>，则下次再扫描</a:t>
            </a:r>
            <a:endParaRPr lang="en-US" altLang="zh-CN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en-US" altLang="zh-CN" dirty="0">
                <a:latin typeface="+mn-lt"/>
                <a:ea typeface="+mn-ea"/>
              </a:rPr>
              <a:t>N</a:t>
            </a:r>
            <a:r>
              <a:rPr lang="zh-CN" altLang="en-US" dirty="0">
                <a:latin typeface="+mn-lt"/>
                <a:ea typeface="+mn-ea"/>
              </a:rPr>
              <a:t>较大时，性能接近</a:t>
            </a:r>
            <a:r>
              <a:rPr lang="en-US" altLang="zh-CN" dirty="0">
                <a:latin typeface="+mn-lt"/>
                <a:ea typeface="+mn-ea"/>
              </a:rPr>
              <a:t>SCAN;</a:t>
            </a:r>
            <a:r>
              <a:rPr lang="zh-CN" altLang="en-US" dirty="0">
                <a:latin typeface="+mn-lt"/>
                <a:ea typeface="+mn-ea"/>
              </a:rPr>
              <a:t> </a:t>
            </a:r>
            <a:r>
              <a:rPr lang="en-US" altLang="zh-CN" dirty="0">
                <a:latin typeface="+mn-lt"/>
                <a:ea typeface="+mn-ea"/>
              </a:rPr>
              <a:t>N=1</a:t>
            </a:r>
            <a:r>
              <a:rPr lang="zh-CN" altLang="en-US" dirty="0">
                <a:latin typeface="+mn-lt"/>
                <a:ea typeface="+mn-ea"/>
              </a:rPr>
              <a:t>时，就是</a:t>
            </a:r>
            <a:r>
              <a:rPr lang="en-US" altLang="zh-CN" dirty="0">
                <a:latin typeface="+mn-lt"/>
                <a:ea typeface="+mn-ea"/>
              </a:rPr>
              <a:t>FIFO</a:t>
            </a:r>
            <a:endParaRPr lang="en-US" dirty="0">
              <a:latin typeface="+mn-lt"/>
              <a:ea typeface="+mn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E4B6437-A60B-BE43-BB8C-7A07C7C69FCB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4.5.2 </a:t>
            </a:r>
            <a:r>
              <a:rPr kumimoji="0" lang="zh-CN" altLang="en-US" kern="0" dirty="0">
                <a:cs typeface="Times New Roman" pitchFamily="18" charset="0"/>
              </a:rPr>
              <a:t>磁盘调度策略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612707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124744"/>
            <a:ext cx="8443664" cy="3962400"/>
          </a:xfrm>
        </p:spPr>
        <p:txBody>
          <a:bodyPr/>
          <a:lstStyle/>
          <a:p>
            <a:pPr>
              <a:buClr>
                <a:srgbClr val="660066"/>
              </a:buClr>
            </a:pPr>
            <a:r>
              <a:rPr lang="en-US" altLang="zh-CN" dirty="0"/>
              <a:t>FSCAN</a:t>
            </a: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lt"/>
                <a:ea typeface="+mn-ea"/>
              </a:rPr>
              <a:t>使用两个子队列 </a:t>
            </a:r>
            <a:endParaRPr lang="en-US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NZ" dirty="0">
                <a:latin typeface="+mn-lt"/>
                <a:ea typeface="+mn-ea"/>
              </a:rPr>
              <a:t>当</a:t>
            </a:r>
            <a:r>
              <a:rPr lang="zh-CN" altLang="en-US" dirty="0">
                <a:latin typeface="+mn-lt"/>
                <a:ea typeface="+mn-ea"/>
              </a:rPr>
              <a:t>扫描开始时，所有请求都放在一个队列中，另一个队列为空</a:t>
            </a:r>
            <a:endParaRPr lang="en-NZ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NZ" dirty="0">
                <a:latin typeface="+mn-lt"/>
                <a:ea typeface="+mn-ea"/>
              </a:rPr>
              <a:t>扫描</a:t>
            </a:r>
            <a:r>
              <a:rPr lang="zh-CN" altLang="en-US" dirty="0">
                <a:latin typeface="+mn-lt"/>
                <a:ea typeface="+mn-ea"/>
              </a:rPr>
              <a:t>过程中，新到的请求被放到另外一个队列中</a:t>
            </a:r>
            <a:endParaRPr lang="en-US" altLang="zh-CN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lt"/>
                <a:ea typeface="+mn-ea"/>
              </a:rPr>
              <a:t>当原来队列里的请求处理完毕时，才会处理另一个队列里的请求 </a:t>
            </a:r>
            <a:endParaRPr lang="en-US" dirty="0">
              <a:latin typeface="+mn-lt"/>
              <a:ea typeface="+mn-ea"/>
            </a:endParaRPr>
          </a:p>
          <a:p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32D0B19-0B7E-D745-B28C-55499C89F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4.5.2 </a:t>
            </a:r>
            <a:r>
              <a:rPr kumimoji="0" lang="zh-CN" altLang="en-US" kern="0" dirty="0">
                <a:cs typeface="Times New Roman" pitchFamily="18" charset="0"/>
              </a:rPr>
              <a:t>磁盘调度策略</a:t>
            </a:r>
            <a:endParaRPr kumimoji="1" lang="zh-CN" altLang="en-US" kern="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6A74430-8D67-EB4D-8A7B-8045BA06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4543425"/>
            <a:ext cx="180267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85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78FFB-0BA7-C44C-A35D-06A63104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4.6 RAID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BD5BF-3740-BD45-A133-18D3C1008486}"/>
              </a:ext>
            </a:extLst>
          </p:cNvPr>
          <p:cNvSpPr txBox="1">
            <a:spLocks/>
          </p:cNvSpPr>
          <p:nvPr/>
        </p:nvSpPr>
        <p:spPr bwMode="auto">
          <a:xfrm>
            <a:off x="197768" y="1052736"/>
            <a:ext cx="869471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660066"/>
              </a:buClr>
            </a:pPr>
            <a:r>
              <a:rPr kumimoji="0" lang="zh-CN" altLang="en-US" dirty="0"/>
              <a:t>独立磁盘冗余阵列（</a:t>
            </a:r>
            <a:r>
              <a:rPr kumimoji="0" lang="en-US" altLang="zh-CN" dirty="0"/>
              <a:t>RAID</a:t>
            </a:r>
            <a:r>
              <a:rPr kumimoji="0" lang="zh-CN" altLang="en-US" dirty="0"/>
              <a:t>）的由来</a:t>
            </a:r>
            <a:endParaRPr kumimoji="0" lang="en-US" altLang="zh-CN" dirty="0"/>
          </a:p>
          <a:p>
            <a:pPr lvl="1">
              <a:buClr>
                <a:srgbClr val="660066"/>
              </a:buClr>
            </a:pPr>
            <a:r>
              <a:rPr kumimoji="0" lang="en-US" altLang="zh-CN" dirty="0">
                <a:latin typeface="+mn-lt"/>
                <a:ea typeface="+mn-ea"/>
              </a:rPr>
              <a:t>University of California-Berkeley</a:t>
            </a:r>
          </a:p>
          <a:p>
            <a:pPr lvl="2">
              <a:buClr>
                <a:srgbClr val="660066"/>
              </a:buClr>
            </a:pPr>
            <a:r>
              <a:rPr kumimoji="0" lang="en-US" altLang="zh-CN" dirty="0">
                <a:latin typeface="+mn-lt"/>
                <a:ea typeface="+mn-ea"/>
              </a:rPr>
              <a:t>A Case for </a:t>
            </a:r>
            <a:r>
              <a:rPr lang="en-US" altLang="zh-CN" sz="2000" b="1" dirty="0">
                <a:solidFill>
                  <a:srgbClr val="FF0000"/>
                </a:solidFill>
              </a:rPr>
              <a:t>R</a:t>
            </a:r>
            <a:r>
              <a:rPr lang="en-US" altLang="zh-CN" sz="2000" b="1" dirty="0">
                <a:solidFill>
                  <a:schemeClr val="tx2"/>
                </a:solidFill>
              </a:rPr>
              <a:t>edundant </a:t>
            </a:r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r>
              <a:rPr lang="en-US" altLang="zh-CN" sz="2000" b="1" dirty="0">
                <a:solidFill>
                  <a:schemeClr val="tx2"/>
                </a:solidFill>
              </a:rPr>
              <a:t>rray of </a:t>
            </a:r>
            <a:r>
              <a:rPr lang="en-US" altLang="zh-CN" sz="2000" b="1" dirty="0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chemeClr val="tx2"/>
                </a:solidFill>
              </a:rPr>
              <a:t>ndependent </a:t>
            </a:r>
            <a:r>
              <a:rPr lang="en-US" altLang="zh-CN" sz="2000" b="1" dirty="0">
                <a:solidFill>
                  <a:srgbClr val="FF0000"/>
                </a:solidFill>
              </a:rPr>
              <a:t>D</a:t>
            </a:r>
            <a:r>
              <a:rPr lang="en-US" altLang="zh-CN" sz="2000" b="1" dirty="0">
                <a:solidFill>
                  <a:schemeClr val="tx2"/>
                </a:solidFill>
              </a:rPr>
              <a:t>isks </a:t>
            </a:r>
            <a:r>
              <a:rPr kumimoji="0" lang="zh-CN" altLang="en-US" dirty="0">
                <a:latin typeface="+mn-lt"/>
                <a:ea typeface="+mn-ea"/>
              </a:rPr>
              <a:t>，</a:t>
            </a:r>
            <a:r>
              <a:rPr kumimoji="0" lang="en-US" altLang="zh-CN" dirty="0">
                <a:latin typeface="+mn-lt"/>
                <a:ea typeface="+mn-ea"/>
              </a:rPr>
              <a:t>1987</a:t>
            </a:r>
            <a:r>
              <a:rPr kumimoji="0" lang="en-US" altLang="zh-CN" b="1" dirty="0">
                <a:latin typeface="+mn-lt"/>
                <a:ea typeface="+mn-ea"/>
              </a:rPr>
              <a:t> </a:t>
            </a:r>
          </a:p>
          <a:p>
            <a:pPr lvl="1">
              <a:buClr>
                <a:srgbClr val="660066"/>
              </a:buClr>
            </a:pPr>
            <a:r>
              <a:rPr kumimoji="0" lang="zh-CN" altLang="en-US" dirty="0">
                <a:latin typeface="+mn-lt"/>
                <a:ea typeface="+mn-ea"/>
              </a:rPr>
              <a:t>目的</a:t>
            </a:r>
            <a:endParaRPr kumimoji="0" lang="en-US" altLang="zh-CN" dirty="0">
              <a:latin typeface="+mn-lt"/>
              <a:ea typeface="+mn-ea"/>
            </a:endParaRPr>
          </a:p>
          <a:p>
            <a:pPr lvl="2">
              <a:buClr>
                <a:srgbClr val="660066"/>
              </a:buClr>
            </a:pPr>
            <a:r>
              <a:rPr kumimoji="0" lang="zh-CN" altLang="en-US" dirty="0">
                <a:latin typeface="+mn-lt"/>
                <a:ea typeface="+mn-ea"/>
              </a:rPr>
              <a:t>当时</a:t>
            </a:r>
            <a:r>
              <a:rPr kumimoji="0" lang="en-US" altLang="zh-CN" dirty="0">
                <a:latin typeface="+mn-lt"/>
                <a:ea typeface="+mn-ea"/>
              </a:rPr>
              <a:t>CPU</a:t>
            </a:r>
            <a:r>
              <a:rPr kumimoji="0" lang="zh-CN" altLang="en-US" dirty="0">
                <a:latin typeface="+mn-lt"/>
                <a:ea typeface="+mn-ea"/>
              </a:rPr>
              <a:t>效能每年大约增长</a:t>
            </a:r>
            <a:r>
              <a:rPr kumimoji="0" lang="en-US" altLang="zh-CN" dirty="0">
                <a:latin typeface="+mn-lt"/>
                <a:ea typeface="+mn-ea"/>
              </a:rPr>
              <a:t>30</a:t>
            </a:r>
            <a:r>
              <a:rPr kumimoji="0" lang="zh-CN" altLang="en-US" dirty="0">
                <a:latin typeface="+mn-lt"/>
                <a:ea typeface="+mn-ea"/>
              </a:rPr>
              <a:t>～</a:t>
            </a:r>
            <a:r>
              <a:rPr kumimoji="0" lang="en-US" altLang="zh-CN" dirty="0">
                <a:latin typeface="+mn-lt"/>
                <a:ea typeface="+mn-ea"/>
              </a:rPr>
              <a:t>50%</a:t>
            </a:r>
            <a:r>
              <a:rPr kumimoji="0" lang="zh-CN" altLang="en-US" dirty="0">
                <a:latin typeface="+mn-lt"/>
                <a:ea typeface="+mn-ea"/>
              </a:rPr>
              <a:t>，而磁盘只能成长约</a:t>
            </a:r>
            <a:r>
              <a:rPr kumimoji="0" lang="en-US" altLang="zh-CN" dirty="0">
                <a:latin typeface="+mn-lt"/>
                <a:ea typeface="+mn-ea"/>
              </a:rPr>
              <a:t>7%——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平衡</a:t>
            </a:r>
            <a:r>
              <a:rPr kumimoji="0" lang="zh-CN" altLang="en-US" dirty="0">
                <a:latin typeface="+mn-lt"/>
                <a:ea typeface="+mn-ea"/>
              </a:rPr>
              <a:t>计算机的运算能力</a:t>
            </a:r>
            <a:endParaRPr kumimoji="0" lang="en-US" altLang="zh-CN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kumimoji="0" lang="zh-CN" altLang="en-US" dirty="0">
                <a:latin typeface="+mn-lt"/>
                <a:ea typeface="+mn-ea"/>
              </a:rPr>
              <a:t>便宜（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Inexpensive</a:t>
            </a:r>
            <a:r>
              <a:rPr kumimoji="0" lang="zh-CN" altLang="en-US" dirty="0">
                <a:latin typeface="+mn-lt"/>
                <a:ea typeface="+mn-ea"/>
              </a:rPr>
              <a:t>）的磁盘 </a:t>
            </a:r>
            <a:r>
              <a:rPr kumimoji="0" lang="en-US" altLang="zh-CN" dirty="0">
                <a:latin typeface="+mn-lt"/>
                <a:ea typeface="+mn-ea"/>
              </a:rPr>
              <a:t>-〉</a:t>
            </a:r>
            <a:r>
              <a:rPr kumimoji="0" lang="zh-CN" altLang="en-US" dirty="0">
                <a:latin typeface="+mn-lt"/>
                <a:ea typeface="+mn-ea"/>
              </a:rPr>
              <a:t>独立（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Independence</a:t>
            </a:r>
            <a:r>
              <a:rPr kumimoji="0" lang="zh-CN" altLang="en-US" dirty="0">
                <a:latin typeface="+mn-lt"/>
                <a:ea typeface="+mn-ea"/>
              </a:rPr>
              <a:t>）的磁盘组</a:t>
            </a:r>
            <a:endParaRPr kumimoji="0" lang="en-US" altLang="zh-CN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kumimoji="0" lang="zh-CN" altLang="en-US" dirty="0">
                <a:latin typeface="+mn-lt"/>
                <a:ea typeface="+mn-ea"/>
              </a:rPr>
              <a:t>同时，提出了容错（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fault-tolerance</a:t>
            </a:r>
            <a:r>
              <a:rPr kumimoji="0" lang="zh-CN" altLang="en-US" dirty="0">
                <a:latin typeface="+mn-lt"/>
                <a:ea typeface="+mn-ea"/>
              </a:rPr>
              <a:t>）和逻辑数据备份（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logical data redundancy</a:t>
            </a:r>
            <a:r>
              <a:rPr kumimoji="0" lang="zh-CN" altLang="en-US" dirty="0">
                <a:latin typeface="+mn-lt"/>
                <a:ea typeface="+mn-ea"/>
              </a:rPr>
              <a:t>）技术</a:t>
            </a:r>
          </a:p>
          <a:p>
            <a:pPr>
              <a:buClr>
                <a:srgbClr val="660066"/>
              </a:buClr>
            </a:pPr>
            <a:endParaRPr kumimoji="0" lang="en-US" altLang="zh-CN" kern="0" dirty="0"/>
          </a:p>
          <a:p>
            <a:endParaRPr kumimoji="0" lang="en-US" kern="0" dirty="0"/>
          </a:p>
        </p:txBody>
      </p:sp>
    </p:spTree>
    <p:extLst>
      <p:ext uri="{BB962C8B-B14F-4D97-AF65-F5344CB8AC3E}">
        <p14:creationId xmlns:p14="http://schemas.microsoft.com/office/powerpoint/2010/main" val="2301750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0992" y="799306"/>
            <a:ext cx="9073008" cy="572294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+mn-lt"/>
                <a:ea typeface="+mn-ea"/>
              </a:rPr>
              <a:t>RAID</a:t>
            </a:r>
            <a:r>
              <a:rPr lang="zh-CN" altLang="en-US" sz="2800" dirty="0">
                <a:solidFill>
                  <a:schemeClr val="tx2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chemeClr val="tx2"/>
                </a:solidFill>
                <a:latin typeface="+mn-lt"/>
                <a:ea typeface="+mn-ea"/>
              </a:rPr>
              <a:t>Redundant Array of Independent Disks</a:t>
            </a:r>
            <a:r>
              <a:rPr lang="zh-CN" altLang="en-US" sz="2800" dirty="0">
                <a:solidFill>
                  <a:schemeClr val="tx2"/>
                </a:solidFill>
                <a:latin typeface="+mn-lt"/>
                <a:ea typeface="+mn-ea"/>
              </a:rPr>
              <a:t>）</a:t>
            </a:r>
            <a:endParaRPr lang="en-US" sz="28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4840420"/>
              </p:ext>
            </p:extLst>
          </p:nvPr>
        </p:nvGraphicFramePr>
        <p:xfrm>
          <a:off x="1676400" y="1371600"/>
          <a:ext cx="7467600" cy="528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58FA73A1-9586-7647-A78B-2DC0D72A0965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4.6 RAID</a:t>
            </a:r>
            <a:endParaRPr kumimoji="1" lang="zh-CN" altLang="en-US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1520" y="1772816"/>
            <a:ext cx="3384376" cy="1512168"/>
          </a:xfrm>
        </p:spPr>
        <p:txBody>
          <a:bodyPr/>
          <a:lstStyle/>
          <a:p>
            <a:r>
              <a:rPr lang="zh-CN" altLang="en-US" dirty="0"/>
              <a:t>独立磁盘冗余阵列</a:t>
            </a:r>
            <a:endParaRPr lang="en-US" altLang="zh-CN" dirty="0"/>
          </a:p>
          <a:p>
            <a:r>
              <a:rPr lang="zh-CN" altLang="en-US" dirty="0"/>
              <a:t>共有</a:t>
            </a:r>
            <a:r>
              <a:rPr lang="en-US" altLang="zh-CN" dirty="0"/>
              <a:t>0-6</a:t>
            </a:r>
            <a:r>
              <a:rPr lang="zh-CN" altLang="en-US" dirty="0"/>
              <a:t>的七个级别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825500"/>
            <a:ext cx="4682232" cy="2774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6992"/>
            <a:ext cx="4446331" cy="3258345"/>
          </a:xfrm>
          <a:prstGeom prst="rect">
            <a:avLst/>
          </a:prstGeom>
        </p:spPr>
      </p:pic>
      <p:sp>
        <p:nvSpPr>
          <p:cNvPr id="4" name="标题 1"/>
          <p:cNvSpPr>
            <a:spLocks/>
          </p:cNvSpPr>
          <p:nvPr/>
        </p:nvSpPr>
        <p:spPr bwMode="auto">
          <a:xfrm>
            <a:off x="457200" y="44452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0" lang="en-US" altLang="zh-CN" sz="3200" b="1" kern="0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4.6 RAID</a:t>
            </a:r>
            <a:endParaRPr lang="zh-CN" altLang="en-US" sz="3200" b="1" kern="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4645830"/>
            <a:ext cx="1544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dirty="0">
                <a:ea typeface="黑体" pitchFamily="49" charset="-122"/>
              </a:rPr>
              <a:t>RAID</a:t>
            </a:r>
            <a:r>
              <a:rPr kumimoji="0" lang="zh-CN" altLang="en-US">
                <a:ea typeface="黑体" pitchFamily="49" charset="-122"/>
              </a:rPr>
              <a:t>示例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41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001138"/>
            <a:ext cx="2667000" cy="1098332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RAID Level 0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203848" y="1007616"/>
            <a:ext cx="5616624" cy="2292497"/>
          </a:xfrm>
          <a:prstGeom prst="rect">
            <a:avLst/>
          </a:prstGeom>
          <a:solidFill>
            <a:srgbClr val="6CC0DE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2575" marR="0" lvl="0" indent="-282575" algn="l" fontAlgn="base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zh-CN" altLang="en-NZ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不是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真正的</a:t>
            </a:r>
            <a:r>
              <a:rPr lang="en-NZ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RAID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，不提供冗余功能</a:t>
            </a:r>
            <a:endParaRPr lang="en-NZ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282575" marR="0" lvl="0" indent="-282575" algn="l" fontAlgn="base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用户数据和系统数据被视为存储在一个逻辑磁盘，这个逻辑磁盘被划分成多个条带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282575" indent="-282575" algn="l">
              <a:spcBef>
                <a:spcPts val="12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这些条带被映射到多个物理磁盘中</a:t>
            </a: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7" name="Picture 6" descr="f8-1.pdf"/>
          <p:cNvPicPr>
            <a:picLocks noChangeAspect="1"/>
          </p:cNvPicPr>
          <p:nvPr/>
        </p:nvPicPr>
        <p:blipFill>
          <a:blip r:embed="rId3"/>
          <a:srcRect l="5455" t="4706" r="47273" b="67059"/>
          <a:stretch>
            <a:fillRect/>
          </a:stretch>
        </p:blipFill>
        <p:spPr>
          <a:xfrm>
            <a:off x="1143000" y="3515566"/>
            <a:ext cx="6553200" cy="31537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4F0E5BA-10A4-3F49-A32F-6060D26E7C88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4.6 RAID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429141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11FDF-BA3C-5245-ACFD-A6DBA2F49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94341"/>
            <a:ext cx="8772582" cy="25786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功能的三种控制方式</a:t>
            </a:r>
            <a:endParaRPr lang="en-US" altLang="zh-CN" dirty="0"/>
          </a:p>
          <a:p>
            <a:pPr marL="1257300" lvl="4" indent="-342900">
              <a:spcAft>
                <a:spcPct val="10000"/>
              </a:spcAft>
              <a:buFont typeface="Wingdings" pitchFamily="2" charset="2"/>
              <a:buChar char="Ø"/>
            </a:pPr>
            <a:endParaRPr lang="en-US" altLang="zh-CN" sz="1800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B9CB5DE-5B42-9844-9402-ED100F88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73" y="5339406"/>
            <a:ext cx="1663700" cy="14301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905A0B-88B9-3B41-B5C7-FD1F203FE028}"/>
              </a:ext>
            </a:extLst>
          </p:cNvPr>
          <p:cNvSpPr txBox="1"/>
          <p:nvPr/>
        </p:nvSpPr>
        <p:spPr>
          <a:xfrm>
            <a:off x="1039877" y="1806624"/>
            <a:ext cx="6759446" cy="954107"/>
          </a:xfrm>
          <a:prstGeom prst="rect">
            <a:avLst/>
          </a:prstGeom>
          <a:solidFill>
            <a:srgbClr val="6CC0DE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  <a:ea typeface="+mn-ea"/>
              </a:rPr>
              <a:t>程序 </a:t>
            </a:r>
            <a:r>
              <a:rPr lang="en-US" altLang="zh-CN" sz="2800" dirty="0">
                <a:latin typeface="+mn-ea"/>
                <a:ea typeface="+mn-ea"/>
              </a:rPr>
              <a:t>I/O</a:t>
            </a:r>
            <a:r>
              <a:rPr lang="zh-CN" altLang="en-US" sz="2800" dirty="0">
                <a:latin typeface="+mn-ea"/>
                <a:ea typeface="+mn-ea"/>
              </a:rPr>
              <a:t>方式</a:t>
            </a: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2800" dirty="0">
                <a:latin typeface="+mn-ea"/>
                <a:ea typeface="+mn-ea"/>
              </a:rPr>
              <a:t>（可编程</a:t>
            </a:r>
            <a:r>
              <a:rPr lang="en-US" altLang="zh-CN" sz="2800" dirty="0">
                <a:latin typeface="+mn-ea"/>
                <a:ea typeface="+mn-ea"/>
              </a:rPr>
              <a:t>I/O</a:t>
            </a:r>
            <a:r>
              <a:rPr lang="zh-CN" altLang="en-US" sz="2800" dirty="0">
                <a:latin typeface="+mn-ea"/>
                <a:ea typeface="+mn-ea"/>
              </a:rPr>
              <a:t>方式，忙</a:t>
            </a:r>
            <a:r>
              <a:rPr lang="en-US" altLang="zh-CN" sz="2800" dirty="0">
                <a:latin typeface="+mn-ea"/>
                <a:ea typeface="+mn-ea"/>
              </a:rPr>
              <a:t>—</a:t>
            </a:r>
            <a:r>
              <a:rPr lang="zh-CN" altLang="en-US" sz="2800" dirty="0">
                <a:latin typeface="+mn-ea"/>
                <a:ea typeface="+mn-ea"/>
              </a:rPr>
              <a:t>等方式）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355465-1068-8C42-BCAB-E2AC29B34B16}"/>
              </a:ext>
            </a:extLst>
          </p:cNvPr>
          <p:cNvSpPr txBox="1"/>
          <p:nvPr/>
        </p:nvSpPr>
        <p:spPr>
          <a:xfrm>
            <a:off x="1048152" y="3122965"/>
            <a:ext cx="6759446" cy="954107"/>
          </a:xfrm>
          <a:prstGeom prst="rect">
            <a:avLst/>
          </a:prstGeom>
          <a:solidFill>
            <a:srgbClr val="6CC0DE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  <a:ea typeface="+mn-ea"/>
              </a:rPr>
              <a:t>中断驱动</a:t>
            </a:r>
            <a:r>
              <a:rPr lang="en-US" altLang="zh-CN" sz="2800" dirty="0">
                <a:latin typeface="+mn-ea"/>
                <a:ea typeface="+mn-ea"/>
              </a:rPr>
              <a:t>I/O</a:t>
            </a:r>
            <a:r>
              <a:rPr lang="zh-CN" altLang="en-US" sz="2800" dirty="0">
                <a:latin typeface="+mn-ea"/>
                <a:ea typeface="+mn-ea"/>
              </a:rPr>
              <a:t>方式</a:t>
            </a:r>
            <a:endParaRPr lang="en-US" altLang="zh-CN" sz="2800" dirty="0">
              <a:latin typeface="+mn-ea"/>
              <a:ea typeface="+mn-ea"/>
            </a:endParaRPr>
          </a:p>
          <a:p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1EC488-2651-9C42-8CCD-A5A01A4F174E}"/>
              </a:ext>
            </a:extLst>
          </p:cNvPr>
          <p:cNvSpPr txBox="1"/>
          <p:nvPr/>
        </p:nvSpPr>
        <p:spPr>
          <a:xfrm>
            <a:off x="1048152" y="4385299"/>
            <a:ext cx="6759446" cy="954107"/>
          </a:xfrm>
          <a:prstGeom prst="rect">
            <a:avLst/>
          </a:prstGeom>
          <a:solidFill>
            <a:srgbClr val="6CC0DE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  <a:ea typeface="+mn-ea"/>
              </a:rPr>
              <a:t>直接存储器访问</a:t>
            </a: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DMA</a:t>
            </a:r>
            <a:r>
              <a:rPr lang="zh-CN" altLang="en-US" sz="2800" dirty="0">
                <a:latin typeface="+mn-ea"/>
              </a:rPr>
              <a:t>）</a:t>
            </a:r>
            <a:r>
              <a:rPr lang="zh-CN" altLang="en-US" sz="2800" dirty="0">
                <a:latin typeface="+mn-ea"/>
                <a:ea typeface="+mn-ea"/>
              </a:rPr>
              <a:t>方式</a:t>
            </a:r>
            <a:endParaRPr lang="en-US" altLang="zh-CN" sz="2800" dirty="0">
              <a:latin typeface="+mn-ea"/>
              <a:ea typeface="+mn-ea"/>
            </a:endParaRPr>
          </a:p>
          <a:p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19E0030-53F4-2445-96E3-73890CF8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 I/O</a:t>
            </a:r>
            <a:r>
              <a:rPr kumimoji="1" lang="zh-CN" altLang="en-US" dirty="0"/>
              <a:t>控制方式</a:t>
            </a:r>
          </a:p>
        </p:txBody>
      </p:sp>
    </p:spTree>
    <p:extLst>
      <p:ext uri="{BB962C8B-B14F-4D97-AF65-F5344CB8AC3E}">
        <p14:creationId xmlns:p14="http://schemas.microsoft.com/office/powerpoint/2010/main" val="6572955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957391"/>
            <a:ext cx="2808312" cy="1371600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RAID Level 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87824" y="881191"/>
            <a:ext cx="5976664" cy="2895600"/>
          </a:xfrm>
          <a:solidFill>
            <a:srgbClr val="6CC0DE"/>
          </a:solidFill>
        </p:spPr>
        <p:txBody>
          <a:bodyPr>
            <a:noAutofit/>
          </a:bodyPr>
          <a:lstStyle/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400" b="0" dirty="0">
                <a:solidFill>
                  <a:schemeClr val="tx1"/>
                </a:solidFill>
              </a:rPr>
              <a:t>通过</a:t>
            </a:r>
            <a:r>
              <a:rPr lang="zh-CN" altLang="en-US" sz="2400" b="0" dirty="0">
                <a:solidFill>
                  <a:schemeClr val="tx1"/>
                </a:solidFill>
              </a:rPr>
              <a:t>简单的镜像来提供冗余功能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写数据时没有因奇偶校验产生的开销 </a:t>
            </a:r>
            <a:endParaRPr lang="en-NZ" altLang="zh-CN" sz="2400" b="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400" b="0" dirty="0">
                <a:solidFill>
                  <a:schemeClr val="tx1"/>
                </a:solidFill>
              </a:rPr>
              <a:t>当</a:t>
            </a:r>
            <a:r>
              <a:rPr lang="zh-CN" altLang="en-US" sz="2400" b="0" dirty="0">
                <a:solidFill>
                  <a:schemeClr val="tx1"/>
                </a:solidFill>
              </a:rPr>
              <a:t>一个磁盘失效时，可以通过另外一个盘访问数据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写性能比 </a:t>
            </a:r>
            <a:r>
              <a:rPr lang="en-US" altLang="zh-CN" sz="2400" b="0" dirty="0">
                <a:solidFill>
                  <a:schemeClr val="tx1"/>
                </a:solidFill>
              </a:rPr>
              <a:t>RAID 0</a:t>
            </a:r>
            <a:r>
              <a:rPr lang="zh-CN" altLang="en-US" sz="2400" b="0" dirty="0">
                <a:solidFill>
                  <a:schemeClr val="tx1"/>
                </a:solidFill>
              </a:rPr>
              <a:t>无明显优势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主要的问题是成本问题</a:t>
            </a:r>
            <a:endParaRPr lang="en-NZ" sz="2400" b="0" dirty="0">
              <a:solidFill>
                <a:schemeClr val="tx1"/>
              </a:solidFill>
            </a:endParaRPr>
          </a:p>
        </p:txBody>
      </p:sp>
      <p:pic>
        <p:nvPicPr>
          <p:cNvPr id="5" name="Picture 4" descr="f8-1.pdf"/>
          <p:cNvPicPr>
            <a:picLocks noChangeAspect="1"/>
          </p:cNvPicPr>
          <p:nvPr/>
        </p:nvPicPr>
        <p:blipFill>
          <a:blip r:embed="rId3"/>
          <a:srcRect t="32941" b="38824"/>
          <a:stretch>
            <a:fillRect/>
          </a:stretch>
        </p:blipFill>
        <p:spPr>
          <a:xfrm>
            <a:off x="-349250" y="4191000"/>
            <a:ext cx="9922808" cy="2164979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2DAA3E4-B61A-EA49-8AA6-C2BF5768D7C1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4.6 RAID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05111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25" y="1700807"/>
            <a:ext cx="3456432" cy="714573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RAID Level 2</a:t>
            </a:r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836712"/>
            <a:ext cx="6287906" cy="2850932"/>
          </a:xfrm>
          <a:solidFill>
            <a:srgbClr val="6CC0DE"/>
          </a:solidFill>
        </p:spPr>
        <p:txBody>
          <a:bodyPr>
            <a:normAutofit fontScale="92500"/>
          </a:bodyPr>
          <a:lstStyle/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400" b="0" dirty="0">
                <a:solidFill>
                  <a:schemeClr val="tx1"/>
                </a:solidFill>
              </a:rPr>
              <a:t>使用</a:t>
            </a:r>
            <a:r>
              <a:rPr lang="zh-CN" altLang="en-US" sz="2400" b="0" dirty="0">
                <a:solidFill>
                  <a:schemeClr val="tx1"/>
                </a:solidFill>
              </a:rPr>
              <a:t>并行访问技术，所有磁盘参与每个</a:t>
            </a:r>
            <a:r>
              <a:rPr lang="en-US" altLang="zh-CN" sz="2400" b="0" dirty="0">
                <a:solidFill>
                  <a:schemeClr val="tx1"/>
                </a:solidFill>
              </a:rPr>
              <a:t>I/O</a:t>
            </a:r>
            <a:r>
              <a:rPr lang="zh-CN" altLang="en-US" sz="2400" b="0" dirty="0">
                <a:solidFill>
                  <a:schemeClr val="tx1"/>
                </a:solidFill>
              </a:rPr>
              <a:t>请求</a:t>
            </a:r>
            <a:endParaRPr lang="en-NZ" altLang="zh-CN" sz="2400" b="0" dirty="0">
              <a:solidFill>
                <a:schemeClr val="tx1"/>
              </a:solidFill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条带非常小</a:t>
            </a:r>
            <a:r>
              <a:rPr lang="en-US" altLang="zh-CN" sz="2400" b="0" dirty="0">
                <a:solidFill>
                  <a:schemeClr val="tx1"/>
                </a:solidFill>
              </a:rPr>
              <a:t>(</a:t>
            </a:r>
            <a:r>
              <a:rPr lang="zh-CN" altLang="en-US" sz="2400" b="0" dirty="0">
                <a:solidFill>
                  <a:schemeClr val="tx1"/>
                </a:solidFill>
              </a:rPr>
              <a:t>通常为一个字节或一个字</a:t>
            </a:r>
            <a:r>
              <a:rPr lang="en-US" altLang="zh-CN" sz="2400" b="0" dirty="0">
                <a:solidFill>
                  <a:schemeClr val="tx1"/>
                </a:solidFill>
              </a:rPr>
              <a:t>)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为数据盘中相应位计算错误校验码，校验码通常使用汉明码，保存在多个校验盘相应位中</a:t>
            </a:r>
            <a:endParaRPr lang="en-NZ" sz="2400" b="0" dirty="0">
              <a:solidFill>
                <a:schemeClr val="tx1"/>
              </a:solidFill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400" b="0" dirty="0">
                <a:solidFill>
                  <a:schemeClr val="tx1"/>
                </a:solidFill>
              </a:rPr>
              <a:t>在</a:t>
            </a:r>
            <a:r>
              <a:rPr lang="zh-CN" altLang="en-US" sz="2400" b="0" dirty="0">
                <a:solidFill>
                  <a:schemeClr val="tx1"/>
                </a:solidFill>
              </a:rPr>
              <a:t>可能发生很多磁盘错误的环境中，</a:t>
            </a:r>
            <a:r>
              <a:rPr lang="en-US" altLang="zh-CN" sz="2400" b="0" dirty="0">
                <a:solidFill>
                  <a:schemeClr val="tx1"/>
                </a:solidFill>
              </a:rPr>
              <a:t>RAID2</a:t>
            </a:r>
            <a:r>
              <a:rPr lang="zh-CN" altLang="en-US" sz="2400" b="0" dirty="0">
                <a:solidFill>
                  <a:schemeClr val="tx1"/>
                </a:solidFill>
              </a:rPr>
              <a:t>是一个有效选择</a:t>
            </a:r>
            <a:endParaRPr lang="en-NZ" sz="2400" b="0" dirty="0">
              <a:solidFill>
                <a:schemeClr val="tx1"/>
              </a:solidFill>
            </a:endParaRPr>
          </a:p>
        </p:txBody>
      </p:sp>
      <p:pic>
        <p:nvPicPr>
          <p:cNvPr id="7" name="Picture 6" descr="f8-1.pdf"/>
          <p:cNvPicPr>
            <a:picLocks noChangeAspect="1"/>
          </p:cNvPicPr>
          <p:nvPr/>
        </p:nvPicPr>
        <p:blipFill>
          <a:blip r:embed="rId3"/>
          <a:srcRect l="5455" t="61176" r="18182" b="11765"/>
          <a:stretch>
            <a:fillRect/>
          </a:stretch>
        </p:blipFill>
        <p:spPr>
          <a:xfrm>
            <a:off x="304800" y="4038600"/>
            <a:ext cx="8610890" cy="23577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87A4CFD-22E3-CB4C-BBD6-C52830286292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4.6 RAID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989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772" y="1124744"/>
            <a:ext cx="3384376" cy="1098332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RAID Level 3</a:t>
            </a:r>
          </a:p>
        </p:txBody>
      </p:sp>
      <p:pic>
        <p:nvPicPr>
          <p:cNvPr id="7" name="Picture 6" descr="f8-2.pdf"/>
          <p:cNvPicPr>
            <a:picLocks noChangeAspect="1"/>
          </p:cNvPicPr>
          <p:nvPr/>
        </p:nvPicPr>
        <p:blipFill>
          <a:blip r:embed="rId3"/>
          <a:srcRect r="20000" b="75455"/>
          <a:stretch>
            <a:fillRect/>
          </a:stretch>
        </p:blipFill>
        <p:spPr>
          <a:xfrm>
            <a:off x="0" y="3059322"/>
            <a:ext cx="9144000" cy="379867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43808" y="791618"/>
            <a:ext cx="6120680" cy="2781397"/>
          </a:xfrm>
          <a:solidFill>
            <a:srgbClr val="6CC0DE"/>
          </a:solidFill>
        </p:spPr>
        <p:txBody>
          <a:bodyPr>
            <a:noAutofit/>
          </a:bodyPr>
          <a:lstStyle/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不管磁盘阵列有多大，只需要一个冗余盘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采用奇偶校验，为所有盘中同一位的集合计算奇偶校验位</a:t>
            </a:r>
            <a:endParaRPr lang="en-NZ" sz="2400" b="0" dirty="0">
              <a:solidFill>
                <a:schemeClr val="tx1"/>
              </a:solidFill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400" b="0" dirty="0">
                <a:solidFill>
                  <a:schemeClr val="tx1"/>
                </a:solidFill>
              </a:rPr>
              <a:t>采用</a:t>
            </a:r>
            <a:r>
              <a:rPr lang="zh-CN" altLang="en-US" sz="2400" b="0" dirty="0">
                <a:solidFill>
                  <a:schemeClr val="tx1"/>
                </a:solidFill>
              </a:rPr>
              <a:t>了并行访问技术，所有磁盘参与每个</a:t>
            </a:r>
            <a:r>
              <a:rPr lang="en-US" altLang="zh-CN" sz="2400" b="0" dirty="0">
                <a:solidFill>
                  <a:schemeClr val="tx1"/>
                </a:solidFill>
              </a:rPr>
              <a:t>I/O</a:t>
            </a:r>
            <a:r>
              <a:rPr lang="zh-CN" altLang="en-US" sz="2400" b="0" dirty="0">
                <a:solidFill>
                  <a:schemeClr val="tx1"/>
                </a:solidFill>
              </a:rPr>
              <a:t>请求，数据分布在较小的条带中</a:t>
            </a:r>
            <a:endParaRPr lang="en-NZ" sz="2400" b="0" dirty="0">
              <a:solidFill>
                <a:schemeClr val="tx1"/>
              </a:solidFill>
            </a:endParaRPr>
          </a:p>
          <a:p>
            <a:pPr fontAlgn="base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400" b="0" dirty="0">
                <a:solidFill>
                  <a:schemeClr val="tx1"/>
                </a:solidFill>
              </a:rPr>
              <a:t>可以</a:t>
            </a:r>
            <a:r>
              <a:rPr lang="zh-CN" altLang="en-US" sz="2400" b="0" dirty="0">
                <a:solidFill>
                  <a:schemeClr val="tx1"/>
                </a:solidFill>
              </a:rPr>
              <a:t>达到很高的数据传输率</a:t>
            </a:r>
            <a:endParaRPr lang="en-NZ" sz="2400" b="0" dirty="0">
              <a:solidFill>
                <a:schemeClr val="tx1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E577588-191C-9845-9359-B21C4E7B0530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4.6 RAID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6028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98" y="1945101"/>
            <a:ext cx="2448272" cy="438103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RAID Level 4</a:t>
            </a:r>
          </a:p>
        </p:txBody>
      </p:sp>
      <p:pic>
        <p:nvPicPr>
          <p:cNvPr id="7" name="Picture 6" descr="f8-2.pdf"/>
          <p:cNvPicPr>
            <a:picLocks noChangeAspect="1"/>
          </p:cNvPicPr>
          <p:nvPr/>
        </p:nvPicPr>
        <p:blipFill>
          <a:blip r:embed="rId3"/>
          <a:srcRect l="2353" t="22727" r="21176" b="54545"/>
          <a:stretch>
            <a:fillRect/>
          </a:stretch>
        </p:blipFill>
        <p:spPr>
          <a:xfrm>
            <a:off x="683568" y="3779682"/>
            <a:ext cx="7924790" cy="304801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75BEB6B-9F8A-3F44-911A-A01D3E8C5D9D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4.6 RAID</a:t>
            </a:r>
            <a:endParaRPr kumimoji="1" lang="zh-CN" altLang="en-US" kern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33670" y="902665"/>
            <a:ext cx="6372200" cy="2996877"/>
          </a:xfrm>
          <a:solidFill>
            <a:srgbClr val="6CC0DE"/>
          </a:solidFill>
        </p:spPr>
        <p:txBody>
          <a:bodyPr>
            <a:noAutofit/>
          </a:bodyPr>
          <a:lstStyle/>
          <a:p>
            <a:pPr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400" b="0" dirty="0">
                <a:solidFill>
                  <a:schemeClr val="tx1"/>
                </a:solidFill>
              </a:rPr>
              <a:t>只需要</a:t>
            </a:r>
            <a:r>
              <a:rPr lang="zh-CN" altLang="en-US" sz="2400" b="0" dirty="0">
                <a:solidFill>
                  <a:schemeClr val="tx1"/>
                </a:solidFill>
              </a:rPr>
              <a:t>使用一个冗余磁盘来完成奇偶校验</a:t>
            </a:r>
            <a:endParaRPr lang="en-NZ" sz="2400" b="0" dirty="0">
              <a:solidFill>
                <a:schemeClr val="tx1"/>
              </a:solidFill>
            </a:endParaRPr>
          </a:p>
          <a:p>
            <a:pPr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NZ" sz="2400" b="0" dirty="0">
                <a:solidFill>
                  <a:schemeClr val="tx1"/>
                </a:solidFill>
              </a:rPr>
              <a:t>数据</a:t>
            </a:r>
            <a:r>
              <a:rPr lang="zh-CN" altLang="en-US" sz="2400" b="0" dirty="0">
                <a:solidFill>
                  <a:schemeClr val="tx1"/>
                </a:solidFill>
              </a:rPr>
              <a:t>以较大的条带分布在各个盘中，每个磁盘单独运转，不同</a:t>
            </a:r>
            <a:r>
              <a:rPr lang="en-US" altLang="zh-CN" sz="2400" b="0" dirty="0">
                <a:solidFill>
                  <a:schemeClr val="tx1"/>
                </a:solidFill>
              </a:rPr>
              <a:t>I/O</a:t>
            </a:r>
            <a:r>
              <a:rPr lang="zh-CN" altLang="en-US" sz="2400" b="0" dirty="0">
                <a:solidFill>
                  <a:schemeClr val="tx1"/>
                </a:solidFill>
              </a:rPr>
              <a:t>请求可以同时满足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为所有数据磁盘中同一位置的位计算逐位的奇偶校验位，这个位保存在奇偶检验盘中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开销：</a:t>
            </a:r>
            <a:r>
              <a:rPr lang="zh-CN" altLang="en-NZ" sz="2400" b="0" dirty="0">
                <a:solidFill>
                  <a:schemeClr val="tx1"/>
                </a:solidFill>
              </a:rPr>
              <a:t>写数据</a:t>
            </a:r>
            <a:r>
              <a:rPr lang="zh-CN" altLang="en-US" sz="2400" b="0" dirty="0">
                <a:solidFill>
                  <a:schemeClr val="tx1"/>
                </a:solidFill>
              </a:rPr>
              <a:t>时还需要计算校验位并存放在校验位中。</a:t>
            </a:r>
            <a:endParaRPr lang="en-NZ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59832" y="957348"/>
            <a:ext cx="5448672" cy="2165132"/>
          </a:xfrm>
          <a:solidFill>
            <a:srgbClr val="6CC0DE"/>
          </a:solidFill>
        </p:spPr>
        <p:txBody>
          <a:bodyPr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与</a:t>
            </a:r>
            <a:r>
              <a:rPr lang="en-US" altLang="zh-CN" sz="2400" b="0" dirty="0">
                <a:solidFill>
                  <a:schemeClr val="tx1"/>
                </a:solidFill>
              </a:rPr>
              <a:t>RAID4</a:t>
            </a:r>
            <a:r>
              <a:rPr lang="zh-CN" altLang="en-US" sz="2400" b="0" dirty="0">
                <a:solidFill>
                  <a:schemeClr val="tx1"/>
                </a:solidFill>
              </a:rPr>
              <a:t>相似，不同的是奇偶校验条带循环分布在各个盘中。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n"/>
              <a:defRPr/>
            </a:pPr>
            <a:r>
              <a:rPr lang="zh-CN" altLang="en-US" sz="2400" b="0" dirty="0">
                <a:solidFill>
                  <a:schemeClr val="tx1"/>
                </a:solidFill>
              </a:rPr>
              <a:t>避免一个</a:t>
            </a:r>
            <a:r>
              <a:rPr lang="en-US" altLang="zh-CN" sz="2400" b="0" dirty="0">
                <a:solidFill>
                  <a:schemeClr val="tx1"/>
                </a:solidFill>
              </a:rPr>
              <a:t>RAID4</a:t>
            </a:r>
            <a:r>
              <a:rPr lang="zh-CN" altLang="en-US" sz="2400" b="0" dirty="0">
                <a:solidFill>
                  <a:schemeClr val="tx1"/>
                </a:solidFill>
              </a:rPr>
              <a:t>奇偶检验盘潜在的瓶颈问题。任意一个盘上的数据失效不会引起数据丢失</a:t>
            </a:r>
          </a:p>
        </p:txBody>
      </p:sp>
      <p:pic>
        <p:nvPicPr>
          <p:cNvPr id="7" name="Picture 6" descr="f8-2.pdf"/>
          <p:cNvPicPr>
            <a:picLocks noChangeAspect="1"/>
          </p:cNvPicPr>
          <p:nvPr/>
        </p:nvPicPr>
        <p:blipFill>
          <a:blip r:embed="rId3"/>
          <a:srcRect t="45455" r="23529" b="30909"/>
          <a:stretch>
            <a:fillRect/>
          </a:stretch>
        </p:blipFill>
        <p:spPr>
          <a:xfrm>
            <a:off x="79893" y="3124200"/>
            <a:ext cx="8654978" cy="34618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8E7AE2E-5421-F741-81D2-CB7E0894BEA2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4.6 RAID</a:t>
            </a:r>
            <a:endParaRPr kumimoji="1" lang="zh-CN" altLang="en-US" kern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24AC0F-16B8-D648-A14C-396CC900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438346"/>
            <a:ext cx="2448272" cy="438103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RAID Level </a:t>
            </a:r>
            <a:r>
              <a:rPr lang="en-US" altLang="zh-CN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endParaRPr lang="en-US" sz="280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1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807635"/>
            <a:ext cx="3532632" cy="1524000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RAID Level 6</a:t>
            </a:r>
          </a:p>
        </p:txBody>
      </p:sp>
      <p:pic>
        <p:nvPicPr>
          <p:cNvPr id="7" name="Picture 6" descr="f8-2.pdf"/>
          <p:cNvPicPr>
            <a:picLocks noChangeAspect="1"/>
          </p:cNvPicPr>
          <p:nvPr/>
        </p:nvPicPr>
        <p:blipFill>
          <a:blip r:embed="rId3"/>
          <a:srcRect t="68182" b="9091"/>
          <a:stretch>
            <a:fillRect/>
          </a:stretch>
        </p:blipFill>
        <p:spPr>
          <a:xfrm>
            <a:off x="1" y="4005064"/>
            <a:ext cx="9144000" cy="28517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CB0EFA1-1496-954F-9EAE-15A28A1F1D99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4.6 RAID</a:t>
            </a:r>
            <a:endParaRPr kumimoji="1" lang="zh-CN" altLang="en-US" kern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908720"/>
            <a:ext cx="6192688" cy="3240360"/>
          </a:xfrm>
          <a:solidFill>
            <a:srgbClr val="6CC0DE"/>
          </a:solidFill>
        </p:spPr>
        <p:txBody>
          <a:bodyPr>
            <a:no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n"/>
            </a:pPr>
            <a:r>
              <a:rPr lang="zh-CN" altLang="en-US" sz="2200" b="0" dirty="0">
                <a:solidFill>
                  <a:schemeClr val="tx1"/>
                </a:solidFill>
                <a:latin typeface="+mn-ea"/>
              </a:rPr>
              <a:t>采用了两种不同的奇偶校验计算，分别保存在不同磁盘的不同块中</a:t>
            </a:r>
          </a:p>
          <a:p>
            <a:pPr>
              <a:buClr>
                <a:schemeClr val="accent1"/>
              </a:buClr>
              <a:buFont typeface="Wingdings" pitchFamily="2" charset="2"/>
              <a:buChar char="n"/>
            </a:pPr>
            <a:r>
              <a:rPr lang="zh-CN" altLang="en-US" sz="2200" b="0" dirty="0">
                <a:solidFill>
                  <a:schemeClr val="tx1"/>
                </a:solidFill>
                <a:latin typeface="+mn-ea"/>
              </a:rPr>
              <a:t>高可靠性：除了同级数据异或校验区外，还有一个针对每个数据块的独立校验区。使得即使有两个包含用户数据的磁盘发生错误，也可以重新生成数据。</a:t>
            </a:r>
            <a:endParaRPr lang="en-US" altLang="zh-CN" sz="2200" b="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n"/>
            </a:pPr>
            <a:r>
              <a:rPr lang="zh-CN" altLang="en-US" sz="2200" b="0" dirty="0">
                <a:solidFill>
                  <a:schemeClr val="tx1"/>
                </a:solidFill>
                <a:latin typeface="+mn-ea"/>
              </a:rPr>
              <a:t>产生了额外开销：写数据时需生成两个校验盘数据</a:t>
            </a:r>
            <a:endParaRPr lang="en-NZ" sz="2200" b="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279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939" y="792163"/>
            <a:ext cx="4248473" cy="2348805"/>
          </a:xfrm>
          <a:solidFill>
            <a:srgbClr val="6CC0DE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高速缓存（</a:t>
            </a:r>
            <a:r>
              <a:rPr lang="en-US" sz="2400" dirty="0"/>
              <a:t>Cache memory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buClr>
                <a:schemeClr val="accent1"/>
              </a:buClr>
              <a:buSzPct val="100000"/>
              <a:buFont typeface="Wingdings" pitchFamily="2" charset="2"/>
              <a:buChar char="n"/>
            </a:pPr>
            <a:r>
              <a:rPr lang="zh-CN" altLang="en-US" sz="2200" b="0" dirty="0">
                <a:solidFill>
                  <a:schemeClr val="tx1"/>
                </a:solidFill>
              </a:rPr>
              <a:t>比内存小，比内存快的存储器，用在处理器和内存之间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  <a:buSzPct val="100000"/>
              <a:buFont typeface="Wingdings" pitchFamily="2" charset="2"/>
              <a:buChar char="n"/>
            </a:pPr>
            <a:r>
              <a:rPr lang="zh-CN" altLang="en-US" sz="2200" b="0" dirty="0">
                <a:solidFill>
                  <a:schemeClr val="tx1"/>
                </a:solidFill>
              </a:rPr>
              <a:t>基于局部性原理，减少了对内存的平均访问时间 </a:t>
            </a:r>
            <a:endParaRPr lang="en-US" sz="2200" b="0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38602322"/>
              </p:ext>
            </p:extLst>
          </p:nvPr>
        </p:nvGraphicFramePr>
        <p:xfrm>
          <a:off x="395536" y="3429000"/>
          <a:ext cx="8317088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C6360161-F390-B347-BE60-13FE080DFB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4.7 </a:t>
            </a:r>
            <a:r>
              <a:rPr kumimoji="0" lang="zh-CN" altLang="en-US" kern="0" dirty="0">
                <a:cs typeface="Times New Roman" pitchFamily="18" charset="0"/>
              </a:rPr>
              <a:t>磁盘高速缓存</a:t>
            </a:r>
            <a:endParaRPr kumimoji="1" lang="zh-CN" altLang="en-US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E6B0A-50A6-6448-BD55-8F07746C5C74}"/>
              </a:ext>
            </a:extLst>
          </p:cNvPr>
          <p:cNvSpPr txBox="1">
            <a:spLocks/>
          </p:cNvSpPr>
          <p:nvPr/>
        </p:nvSpPr>
        <p:spPr bwMode="auto">
          <a:xfrm>
            <a:off x="4716016" y="796535"/>
            <a:ext cx="4427984" cy="2348805"/>
          </a:xfrm>
          <a:prstGeom prst="rect">
            <a:avLst/>
          </a:prstGeom>
          <a:solidFill>
            <a:srgbClr val="6CC0D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kumimoji="0" lang="zh-CN" altLang="en-US" sz="2400" kern="0" dirty="0">
                <a:solidFill>
                  <a:srgbClr val="FF0000"/>
                </a:solidFill>
                <a:latin typeface="+mn-ea"/>
              </a:rPr>
              <a:t>磁盘高速缓存（</a:t>
            </a:r>
            <a:r>
              <a:rPr kumimoji="0" lang="en-US" sz="2400" kern="0" dirty="0">
                <a:solidFill>
                  <a:srgbClr val="FF0000"/>
                </a:solidFill>
                <a:latin typeface="+mn-ea"/>
              </a:rPr>
              <a:t>Disk cache</a:t>
            </a:r>
            <a:r>
              <a:rPr kumimoji="0" lang="zh-CN" altLang="en-US" sz="2400" kern="0" dirty="0">
                <a:solidFill>
                  <a:srgbClr val="FF0000"/>
                </a:solidFill>
                <a:latin typeface="+mn-ea"/>
              </a:rPr>
              <a:t>）</a:t>
            </a:r>
            <a:endParaRPr kumimoji="0" lang="en-US" sz="2400" kern="0" dirty="0">
              <a:solidFill>
                <a:srgbClr val="FF0000"/>
              </a:solidFill>
              <a:latin typeface="+mn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n"/>
            </a:pPr>
            <a:r>
              <a:rPr kumimoji="0" lang="zh-CN" altLang="en-US" sz="2200" b="0" kern="0" dirty="0">
                <a:solidFill>
                  <a:schemeClr val="tx1"/>
                </a:solidFill>
                <a:latin typeface="+mn-ea"/>
              </a:rPr>
              <a:t>为磁盘扇区而设置，位于内存的缓冲区</a:t>
            </a:r>
            <a:endParaRPr kumimoji="0" lang="en-US" altLang="zh-CN" sz="2200" b="0" kern="0" dirty="0">
              <a:solidFill>
                <a:schemeClr val="tx1"/>
              </a:solidFill>
              <a:latin typeface="+mn-ea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n"/>
            </a:pPr>
            <a:r>
              <a:rPr kumimoji="0" lang="zh-CN" altLang="en-US" sz="2200" b="0" kern="0" dirty="0">
                <a:solidFill>
                  <a:schemeClr val="tx1"/>
                </a:solidFill>
                <a:latin typeface="+mn-ea"/>
              </a:rPr>
              <a:t>包含了磁盘某些扇区的副本 </a:t>
            </a:r>
            <a:endParaRPr kumimoji="0" lang="en-NZ" sz="2200" b="0" kern="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430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7857" y="908720"/>
            <a:ext cx="8423485" cy="3962400"/>
          </a:xfrm>
        </p:spPr>
        <p:txBody>
          <a:bodyPr/>
          <a:lstStyle/>
          <a:p>
            <a:r>
              <a:rPr lang="en-US" dirty="0"/>
              <a:t>LRU</a:t>
            </a:r>
            <a:r>
              <a:rPr lang="zh-CN" altLang="en-US" dirty="0"/>
              <a:t>算法（</a:t>
            </a:r>
            <a:r>
              <a:rPr lang="en-US" altLang="zh-CN" dirty="0"/>
              <a:t>Least Recently Used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en-US" altLang="zh-CN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rgbClr val="66006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lvl="1"/>
            <a:r>
              <a:rPr lang="zh-CN" altLang="en-US" dirty="0">
                <a:latin typeface="+mn-lt"/>
                <a:ea typeface="+mn-ea"/>
              </a:rPr>
              <a:t>置换策略最常用的算法</a:t>
            </a:r>
            <a:endParaRPr lang="en-US" dirty="0">
              <a:latin typeface="+mn-lt"/>
              <a:ea typeface="+mn-ea"/>
            </a:endParaRPr>
          </a:p>
          <a:p>
            <a:pPr lvl="1"/>
            <a:r>
              <a:rPr lang="zh-CN" altLang="en-US" dirty="0">
                <a:latin typeface="+mn-lt"/>
                <a:ea typeface="+mn-ea"/>
              </a:rPr>
              <a:t>位于磁盘高速缓存中最近最少使用的块被换出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dirty="0"/>
              <a:t>逻辑实现</a:t>
            </a:r>
            <a:endParaRPr lang="en-US" altLang="zh-CN" dirty="0"/>
          </a:p>
          <a:p>
            <a:pPr lvl="1"/>
            <a:r>
              <a:rPr lang="zh-CN" altLang="en-US" dirty="0">
                <a:latin typeface="+mn-lt"/>
                <a:ea typeface="+mn-ea"/>
              </a:rPr>
              <a:t>用指向磁盘高速缓存的指针栈来组织块</a:t>
            </a:r>
            <a:endParaRPr lang="en-US" dirty="0">
              <a:latin typeface="+mn-lt"/>
              <a:ea typeface="+mn-ea"/>
            </a:endParaRPr>
          </a:p>
          <a:p>
            <a:pPr lvl="1"/>
            <a:r>
              <a:rPr lang="zh-CN" altLang="en-US" dirty="0">
                <a:latin typeface="+mn-lt"/>
                <a:ea typeface="+mn-ea"/>
              </a:rPr>
              <a:t>最近被访问过的块被放在栈顶（用栈顶指针指向）</a:t>
            </a:r>
            <a:endParaRPr lang="en-US" altLang="zh-CN" dirty="0">
              <a:latin typeface="+mn-lt"/>
              <a:ea typeface="+mn-ea"/>
            </a:endParaRPr>
          </a:p>
          <a:p>
            <a:pPr lvl="2"/>
            <a:r>
              <a:rPr lang="zh-CN" altLang="en-US" dirty="0">
                <a:latin typeface="+mn-lt"/>
                <a:ea typeface="+mn-ea"/>
              </a:rPr>
              <a:t>当一个块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被引用或从磁盘放入</a:t>
            </a:r>
            <a:r>
              <a:rPr lang="zh-CN" altLang="en-US" dirty="0">
                <a:latin typeface="+mn-lt"/>
                <a:ea typeface="+mn-ea"/>
              </a:rPr>
              <a:t>磁盘高速缓存时，将它放在栈顶（用栈顶指针指向）</a:t>
            </a:r>
            <a:endParaRPr lang="en-US" altLang="zh-CN" dirty="0">
              <a:latin typeface="+mn-lt"/>
              <a:ea typeface="+mn-ea"/>
            </a:endParaRPr>
          </a:p>
          <a:p>
            <a:pPr lvl="1"/>
            <a:r>
              <a:rPr lang="zh-CN" altLang="en-US" dirty="0">
                <a:latin typeface="+mn-lt"/>
                <a:ea typeface="+mn-ea"/>
              </a:rPr>
              <a:t>位于栈底的块即是置换对象（用栈底指针指向）</a:t>
            </a:r>
            <a:endParaRPr lang="en-US" altLang="zh-CN" dirty="0">
              <a:latin typeface="+mn-lt"/>
              <a:ea typeface="+mn-ea"/>
            </a:endParaRPr>
          </a:p>
          <a:p>
            <a:pPr lvl="1"/>
            <a:endParaRPr lang="en-US" altLang="zh-CN" dirty="0">
              <a:latin typeface="+mn-lt"/>
              <a:ea typeface="+mn-ea"/>
            </a:endParaRPr>
          </a:p>
          <a:p>
            <a:pPr lvl="1"/>
            <a:endParaRPr lang="en-US" dirty="0">
              <a:latin typeface="+mn-lt"/>
              <a:ea typeface="+mn-ea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" y="4880800"/>
            <a:ext cx="1802674" cy="17526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5D92114-3FC6-AF4F-9C4C-6C01D153A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4.7 </a:t>
            </a:r>
            <a:r>
              <a:rPr kumimoji="0" lang="zh-CN" altLang="en-US" kern="0" dirty="0">
                <a:cs typeface="Times New Roman" pitchFamily="18" charset="0"/>
              </a:rPr>
              <a:t>磁盘高速缓存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3535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9120" y="968248"/>
            <a:ext cx="8640960" cy="3840163"/>
          </a:xfrm>
        </p:spPr>
        <p:txBody>
          <a:bodyPr/>
          <a:lstStyle/>
          <a:p>
            <a:pPr>
              <a:buClr>
                <a:srgbClr val="660066"/>
              </a:buClr>
            </a:pPr>
            <a:r>
              <a:rPr lang="zh-CN" altLang="en-US" dirty="0"/>
              <a:t>最不常使用置换算法</a:t>
            </a:r>
            <a:r>
              <a:rPr lang="en-US" altLang="zh-CN" dirty="0"/>
              <a:t>LFU (Least Frequently Used)</a:t>
            </a:r>
            <a:endParaRPr lang="en-US" dirty="0"/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lt"/>
                <a:ea typeface="+mn-ea"/>
              </a:rPr>
              <a:t>置换访问次数最少的块 </a:t>
            </a:r>
            <a:endParaRPr lang="en-US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lt"/>
                <a:ea typeface="+mn-ea"/>
              </a:rPr>
              <a:t>为每个块关联一个计数器 </a:t>
            </a:r>
            <a:endParaRPr lang="en-US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dirty="0">
                <a:latin typeface="+mn-lt"/>
                <a:ea typeface="+mn-ea"/>
              </a:rPr>
              <a:t>每次访问时，对应块的计数器增加</a:t>
            </a:r>
            <a:r>
              <a:rPr lang="en-US" altLang="zh-CN" dirty="0">
                <a:latin typeface="+mn-lt"/>
                <a:ea typeface="+mn-ea"/>
              </a:rPr>
              <a:t>1</a:t>
            </a:r>
            <a:r>
              <a:rPr lang="zh-CN" altLang="en-US" dirty="0">
                <a:latin typeface="+mn-lt"/>
                <a:ea typeface="+mn-ea"/>
              </a:rPr>
              <a:t> </a:t>
            </a:r>
            <a:endParaRPr lang="en-US" dirty="0">
              <a:latin typeface="+mn-lt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NZ" dirty="0">
                <a:latin typeface="+mn-lt"/>
                <a:ea typeface="+mn-ea"/>
              </a:rPr>
              <a:t>当</a:t>
            </a:r>
            <a:r>
              <a:rPr lang="zh-CN" altLang="en-US" dirty="0">
                <a:latin typeface="+mn-lt"/>
                <a:ea typeface="+mn-ea"/>
              </a:rPr>
              <a:t>需要置换时，选择计数器值最小的块置换</a:t>
            </a:r>
            <a:endParaRPr lang="en-US" altLang="zh-CN" dirty="0">
              <a:latin typeface="+mn-lt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808411"/>
            <a:ext cx="1828800" cy="1296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87BDE9C6-6537-A747-ADC0-6C613B4A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4.7 </a:t>
            </a:r>
            <a:r>
              <a:rPr lang="zh-CN" altLang="en-US" dirty="0">
                <a:cs typeface="Times New Roman" pitchFamily="18" charset="0"/>
              </a:rPr>
              <a:t>磁盘高速缓存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6703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875CED-D821-604A-9F21-874D957D7F08}"/>
              </a:ext>
            </a:extLst>
          </p:cNvPr>
          <p:cNvSpPr txBox="1">
            <a:spLocks/>
          </p:cNvSpPr>
          <p:nvPr/>
        </p:nvSpPr>
        <p:spPr bwMode="auto">
          <a:xfrm>
            <a:off x="0" y="764704"/>
            <a:ext cx="9143999" cy="1656184"/>
          </a:xfrm>
          <a:prstGeom prst="rect">
            <a:avLst/>
          </a:prstGeom>
          <a:solidFill>
            <a:srgbClr val="6CC0D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660066"/>
              </a:buClr>
            </a:pPr>
            <a:r>
              <a:rPr kumimoji="0" lang="en-US" sz="2400" kern="0" dirty="0">
                <a:latin typeface="+mn-ea"/>
              </a:rPr>
              <a:t>LFU</a:t>
            </a:r>
            <a:r>
              <a:rPr kumimoji="0" lang="zh-CN" altLang="en-US" sz="2400" kern="0" dirty="0">
                <a:latin typeface="+mn-ea"/>
              </a:rPr>
              <a:t>问题</a:t>
            </a:r>
            <a:endParaRPr kumimoji="0" lang="en-US" sz="2400" kern="0" dirty="0">
              <a:latin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200" dirty="0">
                <a:latin typeface="+mn-ea"/>
                <a:ea typeface="+mn-ea"/>
              </a:rPr>
              <a:t>如果一个块短期内被频繁访问，计数器值迅速增加，之后即使长时间不访问，也不会被选作置换对象 </a:t>
            </a:r>
            <a:endParaRPr lang="en-US" altLang="zh-CN" sz="2200" dirty="0">
              <a:latin typeface="+mn-ea"/>
              <a:ea typeface="+mn-ea"/>
            </a:endParaRPr>
          </a:p>
          <a:p>
            <a:pPr lvl="1">
              <a:buClr>
                <a:srgbClr val="660066"/>
              </a:buClr>
            </a:pPr>
            <a:r>
              <a:rPr lang="zh-CN" altLang="en-US" sz="2200" dirty="0">
                <a:latin typeface="+mn-ea"/>
                <a:ea typeface="+mn-ea"/>
              </a:rPr>
              <a:t>解决办法：将磁盘高速缓存分区</a:t>
            </a:r>
            <a:endParaRPr lang="en-US" altLang="zh-CN" sz="2200" dirty="0">
              <a:latin typeface="+mn-ea"/>
              <a:ea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8EBDE7-A304-9642-8ACA-DB7B5C4441ED}"/>
              </a:ext>
            </a:extLst>
          </p:cNvPr>
          <p:cNvGrpSpPr/>
          <p:nvPr/>
        </p:nvGrpSpPr>
        <p:grpSpPr>
          <a:xfrm>
            <a:off x="1419444" y="2605328"/>
            <a:ext cx="6408712" cy="4252672"/>
            <a:chOff x="1419444" y="2605328"/>
            <a:chExt cx="6408712" cy="4252672"/>
          </a:xfrm>
        </p:grpSpPr>
        <p:pic>
          <p:nvPicPr>
            <p:cNvPr id="8" name="Picture 7" descr="f9.pdf"/>
            <p:cNvPicPr>
              <a:picLocks noChangeAspect="1"/>
            </p:cNvPicPr>
            <p:nvPr/>
          </p:nvPicPr>
          <p:blipFill rotWithShape="1">
            <a:blip r:embed="rId3"/>
            <a:srcRect l="16280" t="10161" r="13839" b="21759"/>
            <a:stretch/>
          </p:blipFill>
          <p:spPr>
            <a:xfrm>
              <a:off x="1419444" y="2636912"/>
              <a:ext cx="6408712" cy="422108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B60386D-4E3D-F94D-ACB0-3C8D0980974C}"/>
                </a:ext>
              </a:extLst>
            </p:cNvPr>
            <p:cNvSpPr txBox="1"/>
            <p:nvPr/>
          </p:nvSpPr>
          <p:spPr>
            <a:xfrm>
              <a:off x="2987824" y="2636912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新区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894888D-E759-694D-8482-31C63E29164E}"/>
                </a:ext>
              </a:extLst>
            </p:cNvPr>
            <p:cNvSpPr txBox="1"/>
            <p:nvPr/>
          </p:nvSpPr>
          <p:spPr>
            <a:xfrm>
              <a:off x="5512410" y="2605328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800" dirty="0">
                  <a:latin typeface="+mn-ea"/>
                  <a:ea typeface="+mn-ea"/>
                </a:rPr>
                <a:t>老</a:t>
              </a:r>
              <a:r>
                <a:rPr kumimoji="1" lang="zh-CN" altLang="en-US" sz="1800" dirty="0">
                  <a:latin typeface="+mn-ea"/>
                  <a:ea typeface="+mn-ea"/>
                </a:rPr>
                <a:t>区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7518AC-74D9-AF4F-AB5E-8083347ADE76}"/>
                </a:ext>
              </a:extLst>
            </p:cNvPr>
            <p:cNvSpPr txBox="1"/>
            <p:nvPr/>
          </p:nvSpPr>
          <p:spPr>
            <a:xfrm>
              <a:off x="2483768" y="5600273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新区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70EE704-D545-7945-8C0D-6FBCB6958420}"/>
                </a:ext>
              </a:extLst>
            </p:cNvPr>
            <p:cNvSpPr txBox="1"/>
            <p:nvPr/>
          </p:nvSpPr>
          <p:spPr>
            <a:xfrm>
              <a:off x="4139952" y="5672281"/>
              <a:ext cx="10801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800" dirty="0">
                  <a:latin typeface="+mn-ea"/>
                  <a:ea typeface="+mn-ea"/>
                </a:rPr>
                <a:t>中</a:t>
              </a:r>
              <a:r>
                <a:rPr kumimoji="1" lang="zh-CN" altLang="en-US" sz="1800" dirty="0">
                  <a:latin typeface="+mn-ea"/>
                  <a:ea typeface="+mn-ea"/>
                </a:rPr>
                <a:t>区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AB63F5F-1E93-2D4F-831F-283FDED7126E}"/>
                </a:ext>
              </a:extLst>
            </p:cNvPr>
            <p:cNvSpPr txBox="1"/>
            <p:nvPr/>
          </p:nvSpPr>
          <p:spPr>
            <a:xfrm>
              <a:off x="5902670" y="5600273"/>
              <a:ext cx="100811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800" dirty="0">
                  <a:latin typeface="+mn-ea"/>
                  <a:ea typeface="+mn-ea"/>
                </a:rPr>
                <a:t>老</a:t>
              </a:r>
              <a:r>
                <a:rPr kumimoji="1" lang="zh-CN" altLang="en-US" sz="1800" dirty="0">
                  <a:latin typeface="+mn-ea"/>
                  <a:ea typeface="+mn-ea"/>
                </a:rPr>
                <a:t>区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8BBF54E-01E7-614F-80D4-A3E2D43B6C97}"/>
                </a:ext>
              </a:extLst>
            </p:cNvPr>
            <p:cNvSpPr txBox="1"/>
            <p:nvPr/>
          </p:nvSpPr>
          <p:spPr>
            <a:xfrm>
              <a:off x="2533607" y="3573016"/>
              <a:ext cx="1318313" cy="3916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72000" rIns="36000" bIns="72000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引用计数不变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66C6241-B21A-344B-81AE-1C154B59B20E}"/>
                </a:ext>
              </a:extLst>
            </p:cNvPr>
            <p:cNvSpPr txBox="1"/>
            <p:nvPr/>
          </p:nvSpPr>
          <p:spPr>
            <a:xfrm>
              <a:off x="4152828" y="3755524"/>
              <a:ext cx="217756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再次被访问</a:t>
              </a:r>
              <a:endParaRPr kumimoji="1" lang="en-US" altLang="zh-CN" sz="1600" dirty="0">
                <a:latin typeface="+mn-ea"/>
                <a:ea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B709987-CFD9-C445-859A-53B66EC3C95F}"/>
                </a:ext>
              </a:extLst>
            </p:cNvPr>
            <p:cNvSpPr txBox="1"/>
            <p:nvPr/>
          </p:nvSpPr>
          <p:spPr>
            <a:xfrm>
              <a:off x="2328667" y="4333516"/>
              <a:ext cx="3574003" cy="3916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72000" rIns="36000" bIns="72000" rtlCol="0">
              <a:spAutoFit/>
            </a:bodyPr>
            <a:lstStyle/>
            <a:p>
              <a:r>
                <a:rPr kumimoji="1" lang="zh-CN" altLang="en-US" sz="1600" dirty="0">
                  <a:latin typeface="+mn-ea"/>
                  <a:ea typeface="+mn-ea"/>
                </a:rPr>
                <a:t>未命中（新块进入，</a:t>
              </a:r>
              <a:r>
                <a:rPr kumimoji="1" lang="en-US" altLang="zh-CN" sz="1600" dirty="0">
                  <a:latin typeface="+mn-ea"/>
                  <a:ea typeface="+mn-ea"/>
                </a:rPr>
                <a:t>count=1</a:t>
              </a:r>
              <a:r>
                <a:rPr kumimoji="1" lang="zh-CN" altLang="en-US" sz="1600" dirty="0">
                  <a:latin typeface="+mn-ea"/>
                  <a:ea typeface="+mn-ea"/>
                </a:rPr>
                <a:t>）</a:t>
              </a:r>
            </a:p>
          </p:txBody>
        </p:sp>
      </p:grpSp>
      <p:sp>
        <p:nvSpPr>
          <p:cNvPr id="14" name="标题 4">
            <a:extLst>
              <a:ext uri="{FF2B5EF4-FFF2-40B4-BE49-F238E27FC236}">
                <a16:creationId xmlns:a16="http://schemas.microsoft.com/office/drawing/2014/main" id="{19AE0BF4-9C79-E146-A9DD-4BB6433A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7162800" cy="563563"/>
          </a:xfrm>
        </p:spPr>
        <p:txBody>
          <a:bodyPr/>
          <a:lstStyle/>
          <a:p>
            <a:pPr algn="ctr"/>
            <a:r>
              <a:rPr lang="en-US" altLang="zh-CN" sz="3200" dirty="0">
                <a:cs typeface="Times New Roman" pitchFamily="18" charset="0"/>
              </a:rPr>
              <a:t>4.7 </a:t>
            </a:r>
            <a:r>
              <a:rPr lang="zh-CN" altLang="en-US" sz="3200" dirty="0">
                <a:cs typeface="Times New Roman" pitchFamily="18" charset="0"/>
              </a:rPr>
              <a:t>磁盘高速缓存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5109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1DB61-EF84-C042-8009-121BD755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4.2.1 </a:t>
            </a:r>
            <a:r>
              <a:rPr kumimoji="1" lang="zh-CN" altLang="en-US" dirty="0"/>
              <a:t>程序</a:t>
            </a:r>
            <a:r>
              <a:rPr kumimoji="1" lang="en-US" altLang="zh-CN" dirty="0"/>
              <a:t>I/O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10B01-8B64-FC4D-942D-E94B4F6A3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24744"/>
            <a:ext cx="3538736" cy="4953000"/>
          </a:xfrm>
          <a:solidFill>
            <a:srgbClr val="6CC0DE"/>
          </a:solidFill>
        </p:spPr>
        <p:txBody>
          <a:bodyPr/>
          <a:lstStyle/>
          <a:p>
            <a:r>
              <a:rPr lang="zh-CN" altLang="en-US" dirty="0"/>
              <a:t>程序 </a:t>
            </a:r>
            <a:r>
              <a:rPr lang="en-US" altLang="zh-CN" dirty="0"/>
              <a:t>I/O</a:t>
            </a:r>
            <a:r>
              <a:rPr lang="zh-CN" altLang="en-US" dirty="0"/>
              <a:t>方式（可编程</a:t>
            </a:r>
            <a:r>
              <a:rPr lang="en-US" altLang="zh-CN" dirty="0"/>
              <a:t>I/O</a:t>
            </a:r>
            <a:r>
              <a:rPr lang="zh-CN" altLang="en-US" dirty="0"/>
              <a:t>方式，忙</a:t>
            </a:r>
            <a:r>
              <a:rPr lang="en-US" altLang="zh-CN" dirty="0">
                <a:latin typeface="黑体"/>
              </a:rPr>
              <a:t>—</a:t>
            </a:r>
            <a:r>
              <a:rPr lang="zh-CN" altLang="en-US" dirty="0"/>
              <a:t>等方式）</a:t>
            </a:r>
            <a:endParaRPr lang="en-US" altLang="zh-CN" dirty="0"/>
          </a:p>
          <a:p>
            <a:pPr lvl="1"/>
            <a:r>
              <a:rPr lang="en-US" altLang="zh-CN" dirty="0">
                <a:ea typeface="楷体_GB2312" pitchFamily="49" charset="-122"/>
              </a:rPr>
              <a:t>CPU</a:t>
            </a:r>
            <a:r>
              <a:rPr lang="zh-CN" altLang="en-US" dirty="0">
                <a:ea typeface="楷体_GB2312" pitchFamily="49" charset="-122"/>
              </a:rPr>
              <a:t>代表进程给</a:t>
            </a:r>
            <a:r>
              <a:rPr lang="en-US" altLang="zh-CN" dirty="0">
                <a:ea typeface="楷体_GB2312" pitchFamily="49" charset="-122"/>
              </a:rPr>
              <a:t>I/O</a:t>
            </a:r>
            <a:r>
              <a:rPr lang="zh-CN" altLang="en-US" dirty="0">
                <a:ea typeface="楷体_GB2312" pitchFamily="49" charset="-122"/>
              </a:rPr>
              <a:t>模块发送</a:t>
            </a:r>
            <a:r>
              <a:rPr lang="en-US" altLang="zh-CN" dirty="0">
                <a:ea typeface="楷体_GB2312" pitchFamily="49" charset="-122"/>
              </a:rPr>
              <a:t>I/O</a:t>
            </a:r>
            <a:r>
              <a:rPr lang="zh-CN" altLang="en-US" dirty="0">
                <a:ea typeface="楷体_GB2312" pitchFamily="49" charset="-122"/>
              </a:rPr>
              <a:t>命令</a:t>
            </a:r>
            <a:endParaRPr lang="en-US" altLang="zh-CN" dirty="0">
              <a:ea typeface="楷体_GB2312" pitchFamily="49" charset="-122"/>
            </a:endParaRPr>
          </a:p>
          <a:p>
            <a:pPr lvl="1"/>
            <a:r>
              <a:rPr lang="zh-CN" altLang="en-US" dirty="0">
                <a:ea typeface="楷体_GB2312" pitchFamily="49" charset="-122"/>
              </a:rPr>
              <a:t>该进程进入忙等待，等待操作完成，才可以继续执行。</a:t>
            </a:r>
            <a:endParaRPr lang="en-US" altLang="zh-CN" dirty="0">
              <a:ea typeface="楷体_GB2312" pitchFamily="49" charset="-122"/>
            </a:endParaRPr>
          </a:p>
          <a:p>
            <a:endParaRPr kumimoji="1"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7F1B58-F953-2445-87F0-E4D342008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879524"/>
            <a:ext cx="4680520" cy="597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01A4C-E3E8-C943-BA4C-DD22EF374E58}"/>
              </a:ext>
            </a:extLst>
          </p:cNvPr>
          <p:cNvSpPr txBox="1">
            <a:spLocks/>
          </p:cNvSpPr>
          <p:nvPr/>
        </p:nvSpPr>
        <p:spPr bwMode="auto">
          <a:xfrm>
            <a:off x="0" y="910460"/>
            <a:ext cx="914399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660066"/>
              </a:buClr>
            </a:pPr>
            <a:r>
              <a:rPr kumimoji="0" lang="zh-CN" altLang="en-US" sz="2400" kern="0" dirty="0">
                <a:latin typeface="+mn-ea"/>
                <a:ea typeface="+mn-ea"/>
              </a:rPr>
              <a:t>使用</a:t>
            </a:r>
            <a:r>
              <a:rPr kumimoji="0" lang="en-US" altLang="zh-CN" sz="2400" kern="0" dirty="0">
                <a:latin typeface="+mn-ea"/>
                <a:ea typeface="+mn-ea"/>
              </a:rPr>
              <a:t>LRU</a:t>
            </a:r>
            <a:r>
              <a:rPr kumimoji="0" lang="zh-CN" altLang="en-US" sz="2400" kern="0" dirty="0">
                <a:latin typeface="+mn-ea"/>
                <a:ea typeface="+mn-ea"/>
              </a:rPr>
              <a:t>的磁盘高速缓存性能</a:t>
            </a:r>
            <a:endParaRPr lang="en-US" altLang="zh-CN" sz="2200" dirty="0">
              <a:latin typeface="+mn-ea"/>
              <a:ea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73D93B0-F761-354C-B997-1CB911A8380E}"/>
              </a:ext>
            </a:extLst>
          </p:cNvPr>
          <p:cNvGrpSpPr/>
          <p:nvPr/>
        </p:nvGrpSpPr>
        <p:grpSpPr>
          <a:xfrm>
            <a:off x="683568" y="1556792"/>
            <a:ext cx="7488832" cy="4999331"/>
            <a:chOff x="683568" y="1556792"/>
            <a:chExt cx="7488832" cy="4999331"/>
          </a:xfrm>
        </p:grpSpPr>
        <p:pic>
          <p:nvPicPr>
            <p:cNvPr id="8" name="Picture 7" descr="f10.pdf"/>
            <p:cNvPicPr>
              <a:picLocks noChangeAspect="1"/>
            </p:cNvPicPr>
            <p:nvPr/>
          </p:nvPicPr>
          <p:blipFill rotWithShape="1">
            <a:blip r:embed="rId3"/>
            <a:srcRect l="10382" t="12248" r="11620" b="20782"/>
            <a:stretch/>
          </p:blipFill>
          <p:spPr>
            <a:xfrm>
              <a:off x="683568" y="1556792"/>
              <a:ext cx="7488832" cy="496855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30A0BDA-EFC2-D445-864A-CF017A831B79}"/>
                </a:ext>
              </a:extLst>
            </p:cNvPr>
            <p:cNvSpPr txBox="1"/>
            <p:nvPr/>
          </p:nvSpPr>
          <p:spPr>
            <a:xfrm>
              <a:off x="2843808" y="6186791"/>
              <a:ext cx="36724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磁盘高速缓存大小</a:t>
              </a:r>
              <a:r>
                <a:rPr kumimoji="1" lang="en-US" altLang="zh-CN" sz="1800" dirty="0">
                  <a:latin typeface="+mn-ea"/>
                  <a:ea typeface="+mn-ea"/>
                </a:rPr>
                <a:t>/</a:t>
              </a:r>
              <a:r>
                <a:rPr kumimoji="1" lang="zh-CN" altLang="en-US" sz="1800" dirty="0">
                  <a:latin typeface="+mn-ea"/>
                  <a:ea typeface="+mn-ea"/>
                </a:rPr>
                <a:t>兆字节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25C7D36-7E93-E840-A91A-28A1244AD912}"/>
                </a:ext>
              </a:extLst>
            </p:cNvPr>
            <p:cNvSpPr txBox="1"/>
            <p:nvPr/>
          </p:nvSpPr>
          <p:spPr>
            <a:xfrm>
              <a:off x="683568" y="2148242"/>
              <a:ext cx="432048" cy="31393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磁盘高速缓存未命中率</a:t>
              </a:r>
              <a:r>
                <a:rPr lang="en-US" altLang="zh-CN" sz="1800" dirty="0">
                  <a:latin typeface="+mn-ea"/>
                </a:rPr>
                <a:t>(%)</a:t>
              </a:r>
              <a:endParaRPr kumimoji="1" lang="zh-CN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7" name="标题 4">
            <a:extLst>
              <a:ext uri="{FF2B5EF4-FFF2-40B4-BE49-F238E27FC236}">
                <a16:creationId xmlns:a16="http://schemas.microsoft.com/office/drawing/2014/main" id="{2444C064-2CFC-5746-A07C-88BD42ACEB5E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>
                <a:cs typeface="Times New Roman" pitchFamily="18" charset="0"/>
              </a:rPr>
              <a:t>4.7 </a:t>
            </a:r>
            <a:r>
              <a:rPr kumimoji="0" lang="zh-CN" altLang="en-US" kern="0">
                <a:cs typeface="Times New Roman" pitchFamily="18" charset="0"/>
              </a:rPr>
              <a:t>磁盘高速缓存</a:t>
            </a:r>
            <a:endParaRPr kumimoji="0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54942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F1083C0-50A3-7047-8992-6B5DB355DAF5}"/>
              </a:ext>
            </a:extLst>
          </p:cNvPr>
          <p:cNvGrpSpPr/>
          <p:nvPr/>
        </p:nvGrpSpPr>
        <p:grpSpPr>
          <a:xfrm>
            <a:off x="827584" y="2029490"/>
            <a:ext cx="7560840" cy="4532163"/>
            <a:chOff x="827584" y="2029490"/>
            <a:chExt cx="7560840" cy="4532163"/>
          </a:xfrm>
        </p:grpSpPr>
        <p:pic>
          <p:nvPicPr>
            <p:cNvPr id="2" name="Picture 1" descr="f11.pdf"/>
            <p:cNvPicPr>
              <a:picLocks noChangeAspect="1"/>
            </p:cNvPicPr>
            <p:nvPr/>
          </p:nvPicPr>
          <p:blipFill rotWithShape="1">
            <a:blip r:embed="rId3"/>
            <a:srcRect l="6188" t="9051" r="16734" b="14300"/>
            <a:stretch/>
          </p:blipFill>
          <p:spPr>
            <a:xfrm>
              <a:off x="827584" y="2029490"/>
              <a:ext cx="7560840" cy="45278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84355C2-EC77-CC40-9D48-679D33C94E90}"/>
                </a:ext>
              </a:extLst>
            </p:cNvPr>
            <p:cNvSpPr txBox="1"/>
            <p:nvPr/>
          </p:nvSpPr>
          <p:spPr>
            <a:xfrm>
              <a:off x="3059832" y="6192321"/>
              <a:ext cx="36724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磁盘高速缓存大小</a:t>
              </a:r>
              <a:r>
                <a:rPr kumimoji="1" lang="en-US" altLang="zh-CN" sz="1800" dirty="0">
                  <a:latin typeface="+mn-ea"/>
                  <a:ea typeface="+mn-ea"/>
                </a:rPr>
                <a:t>/</a:t>
              </a:r>
              <a:r>
                <a:rPr kumimoji="1" lang="zh-CN" altLang="en-US" sz="1800" dirty="0">
                  <a:latin typeface="+mn-ea"/>
                  <a:ea typeface="+mn-ea"/>
                </a:rPr>
                <a:t>兆字节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A013C05-D160-A94A-A069-F9505046E939}"/>
                </a:ext>
              </a:extLst>
            </p:cNvPr>
            <p:cNvSpPr txBox="1"/>
            <p:nvPr/>
          </p:nvSpPr>
          <p:spPr>
            <a:xfrm>
              <a:off x="899592" y="2148242"/>
              <a:ext cx="432048" cy="31393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dirty="0">
                  <a:latin typeface="+mn-ea"/>
                  <a:ea typeface="+mn-ea"/>
                </a:rPr>
                <a:t>磁盘高速缓存未命中率</a:t>
              </a:r>
              <a:r>
                <a:rPr kumimoji="1" lang="en-US" altLang="zh-CN" sz="1800" dirty="0">
                  <a:latin typeface="+mn-ea"/>
                  <a:ea typeface="+mn-ea"/>
                </a:rPr>
                <a:t>(%)</a:t>
              </a:r>
              <a:endParaRPr kumimoji="1" lang="zh-CN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96E7A2-4817-D34D-9DBD-2E8D90DE754C}"/>
              </a:ext>
            </a:extLst>
          </p:cNvPr>
          <p:cNvSpPr txBox="1">
            <a:spLocks/>
          </p:cNvSpPr>
          <p:nvPr/>
        </p:nvSpPr>
        <p:spPr bwMode="auto">
          <a:xfrm>
            <a:off x="-21979" y="910915"/>
            <a:ext cx="914399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660066"/>
              </a:buClr>
            </a:pPr>
            <a:r>
              <a:rPr kumimoji="0" lang="zh-CN" altLang="en-US" sz="2400" kern="0" dirty="0">
                <a:latin typeface="+mn-ea"/>
                <a:ea typeface="+mn-ea"/>
              </a:rPr>
              <a:t>使用</a:t>
            </a:r>
            <a:r>
              <a:rPr kumimoji="0" lang="en-US" altLang="zh-CN" sz="2400" kern="0" dirty="0">
                <a:latin typeface="+mn-ea"/>
                <a:ea typeface="+mn-ea"/>
              </a:rPr>
              <a:t>LFU</a:t>
            </a:r>
            <a:r>
              <a:rPr kumimoji="0" lang="zh-CN" altLang="en-US" sz="2400" kern="0" dirty="0">
                <a:latin typeface="+mn-ea"/>
                <a:ea typeface="+mn-ea"/>
              </a:rPr>
              <a:t>的磁盘高速缓存性能</a:t>
            </a:r>
            <a:endParaRPr lang="en-US" altLang="zh-CN" sz="2200" dirty="0">
              <a:latin typeface="+mn-ea"/>
              <a:ea typeface="+mn-ea"/>
            </a:endParaRP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93E7A0CB-5C43-944F-824F-643BF0575DDF}"/>
              </a:ext>
            </a:extLst>
          </p:cNvPr>
          <p:cNvSpPr txBox="1">
            <a:spLocks/>
          </p:cNvSpPr>
          <p:nvPr/>
        </p:nvSpPr>
        <p:spPr>
          <a:xfrm>
            <a:off x="838200" y="228600"/>
            <a:ext cx="7162800" cy="563563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zh-CN" kern="0" dirty="0">
                <a:cs typeface="Times New Roman" pitchFamily="18" charset="0"/>
              </a:rPr>
              <a:t>4.7 </a:t>
            </a:r>
            <a:r>
              <a:rPr kumimoji="0" lang="zh-CN" altLang="en-US" kern="0" dirty="0">
                <a:cs typeface="Times New Roman" pitchFamily="18" charset="0"/>
              </a:rPr>
              <a:t>磁盘高速缓存</a:t>
            </a:r>
            <a:endParaRPr kumimoji="0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4904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F4E420A2-81EB-1947-8C80-228DD719DC69}"/>
              </a:ext>
            </a:extLst>
          </p:cNvPr>
          <p:cNvSpPr txBox="1">
            <a:spLocks/>
          </p:cNvSpPr>
          <p:nvPr/>
        </p:nvSpPr>
        <p:spPr bwMode="auto">
          <a:xfrm>
            <a:off x="11495" y="836712"/>
            <a:ext cx="8964488" cy="55446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0" lang="zh-CN" altLang="zh-CN" b="0" kern="0" dirty="0">
                <a:latin typeface="+mn-ea"/>
              </a:rPr>
              <a:t>作业</a:t>
            </a:r>
            <a:r>
              <a:rPr kumimoji="0" lang="en-US" altLang="zh-CN" kern="0" dirty="0">
                <a:latin typeface="+mn-ea"/>
              </a:rPr>
              <a:t>8</a:t>
            </a:r>
            <a:endParaRPr kumimoji="0" lang="zh-CN" altLang="en-US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zh-CN" altLang="en-US" sz="2000" b="0" kern="0" dirty="0">
                <a:latin typeface="+mn-ea"/>
              </a:rPr>
              <a:t>  </a:t>
            </a:r>
            <a:r>
              <a:rPr kumimoji="0" lang="en-US" altLang="zh-CN" sz="2000" b="0" kern="0" dirty="0">
                <a:latin typeface="+mn-ea"/>
              </a:rPr>
              <a:t>1. </a:t>
            </a:r>
            <a:r>
              <a:rPr kumimoji="0" lang="zh-CN" altLang="en-US" sz="2000" b="0" kern="0" dirty="0">
                <a:latin typeface="+mn-ea"/>
              </a:rPr>
              <a:t>有哪几种基本</a:t>
            </a:r>
            <a:r>
              <a:rPr kumimoji="0" lang="en-US" altLang="zh-CN" sz="2000" b="0" kern="0" dirty="0">
                <a:latin typeface="+mn-ea"/>
              </a:rPr>
              <a:t>I/O</a:t>
            </a:r>
            <a:r>
              <a:rPr kumimoji="0" lang="zh-CN" altLang="en-US" sz="2000" b="0" kern="0" dirty="0">
                <a:latin typeface="+mn-ea"/>
              </a:rPr>
              <a:t>控制方式，分别适用于哪些场合？</a:t>
            </a:r>
            <a:endParaRPr kumimoji="0" lang="en-US" altLang="zh-CN" sz="20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000" b="0" kern="0" dirty="0">
                <a:latin typeface="+mn-ea"/>
              </a:rPr>
              <a:t>  2. </a:t>
            </a:r>
            <a:r>
              <a:rPr kumimoji="0" lang="zh-CN" altLang="en-US" sz="2000" b="0" kern="0" dirty="0">
                <a:latin typeface="+mn-ea"/>
              </a:rPr>
              <a:t>试说明</a:t>
            </a:r>
            <a:r>
              <a:rPr kumimoji="0" lang="en-US" altLang="zh-CN" sz="2000" b="0" kern="0" dirty="0">
                <a:latin typeface="+mn-ea"/>
              </a:rPr>
              <a:t>DMA</a:t>
            </a:r>
            <a:r>
              <a:rPr kumimoji="0" lang="zh-CN" altLang="en-US" sz="2000" b="0" kern="0" dirty="0">
                <a:latin typeface="+mn-ea"/>
              </a:rPr>
              <a:t>的工作流程。</a:t>
            </a:r>
            <a:endParaRPr kumimoji="0" lang="en-US" altLang="zh-CN" sz="20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000" b="0" kern="0" dirty="0">
                <a:latin typeface="+mn-ea"/>
              </a:rPr>
              <a:t>  3. </a:t>
            </a:r>
            <a:r>
              <a:rPr kumimoji="0" lang="zh-CN" altLang="en-US" sz="2000" b="0" kern="0" dirty="0">
                <a:latin typeface="+mn-ea"/>
              </a:rPr>
              <a:t>引入缓冲的主要原因是什么？</a:t>
            </a:r>
            <a:endParaRPr kumimoji="0" lang="en-US" altLang="zh-CN" sz="20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000" b="0" kern="0" dirty="0">
                <a:latin typeface="+mn-ea"/>
              </a:rPr>
              <a:t>  4.</a:t>
            </a:r>
            <a:r>
              <a:rPr kumimoji="0" lang="zh-CN" altLang="en-US" sz="2000" b="0" kern="0" dirty="0">
                <a:latin typeface="+mn-ea"/>
              </a:rPr>
              <a:t> 逻辑</a:t>
            </a:r>
            <a:r>
              <a:rPr kumimoji="0" lang="en-US" altLang="zh-CN" sz="2000" b="0" kern="0" dirty="0">
                <a:latin typeface="+mn-ea"/>
              </a:rPr>
              <a:t>I/O</a:t>
            </a:r>
            <a:r>
              <a:rPr kumimoji="0" lang="zh-CN" altLang="en-US" sz="2000" b="0" kern="0" dirty="0">
                <a:latin typeface="+mn-ea"/>
              </a:rPr>
              <a:t>和设备</a:t>
            </a:r>
            <a:r>
              <a:rPr kumimoji="0" lang="en-US" altLang="zh-CN" sz="2000" b="0" kern="0" dirty="0">
                <a:latin typeface="+mn-ea"/>
              </a:rPr>
              <a:t>I/O</a:t>
            </a:r>
            <a:r>
              <a:rPr kumimoji="0" lang="zh-CN" altLang="en-US" sz="2000" b="0" kern="0" dirty="0">
                <a:latin typeface="+mn-ea"/>
              </a:rPr>
              <a:t>有什么区别？如何实现设备的独立性？</a:t>
            </a:r>
            <a:endParaRPr kumimoji="0" lang="en-US" altLang="zh-CN" sz="20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000" b="0" kern="0" dirty="0">
                <a:latin typeface="+mn-ea"/>
              </a:rPr>
              <a:t>  5. </a:t>
            </a:r>
            <a:r>
              <a:rPr kumimoji="0" lang="zh-CN" altLang="en-US" sz="2000" b="0" kern="0" dirty="0">
                <a:latin typeface="+mn-ea"/>
              </a:rPr>
              <a:t>何谓虚拟设备？</a:t>
            </a:r>
            <a:endParaRPr kumimoji="0" lang="en-US" altLang="zh-CN" sz="20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000" b="0" kern="0" dirty="0">
                <a:latin typeface="+mn-ea"/>
              </a:rPr>
              <a:t>  6. </a:t>
            </a:r>
            <a:r>
              <a:rPr kumimoji="0" lang="zh-CN" altLang="en-US" sz="2000" b="0" kern="0" dirty="0">
                <a:latin typeface="+mn-ea"/>
              </a:rPr>
              <a:t>试说明</a:t>
            </a:r>
            <a:r>
              <a:rPr kumimoji="0" lang="en-US" altLang="zh-CN" sz="2000" b="0" kern="0" dirty="0" err="1">
                <a:latin typeface="+mn-ea"/>
              </a:rPr>
              <a:t>SPOOLing</a:t>
            </a:r>
            <a:r>
              <a:rPr kumimoji="0" lang="zh-CN" altLang="en-US" sz="2000" b="0" kern="0" dirty="0">
                <a:latin typeface="+mn-ea"/>
              </a:rPr>
              <a:t>系统的组成。</a:t>
            </a:r>
            <a:endParaRPr kumimoji="0" lang="en-US" altLang="zh-CN" sz="20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000" b="0" kern="0" dirty="0">
                <a:latin typeface="+mn-ea"/>
              </a:rPr>
              <a:t>  7.</a:t>
            </a:r>
            <a:r>
              <a:rPr kumimoji="0" lang="zh-CN" altLang="en-US" sz="2000" b="0" kern="0" dirty="0">
                <a:latin typeface="+mn-ea"/>
              </a:rPr>
              <a:t> 面向块和面向流的设备有何区别，举一些例子</a:t>
            </a:r>
            <a:endParaRPr kumimoji="0" lang="en-US" altLang="zh-CN" sz="20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000" b="0" kern="0" dirty="0">
                <a:latin typeface="+mn-ea"/>
              </a:rPr>
              <a:t>  8.</a:t>
            </a:r>
            <a:r>
              <a:rPr kumimoji="0" lang="zh-CN" altLang="en-US" sz="2000" b="0" kern="0" dirty="0">
                <a:latin typeface="+mn-ea"/>
              </a:rPr>
              <a:t> 磁盘读或写时有哪些延迟因素？</a:t>
            </a:r>
            <a:endParaRPr kumimoji="0" lang="en-US" altLang="zh-CN" sz="20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000" b="0" kern="0" dirty="0">
                <a:latin typeface="+mn-ea"/>
              </a:rPr>
              <a:t>  9.</a:t>
            </a:r>
            <a:r>
              <a:rPr kumimoji="0" lang="zh-CN" altLang="en-US" sz="2000" b="0" kern="0" dirty="0">
                <a:latin typeface="+mn-ea"/>
              </a:rPr>
              <a:t>一个磁盘的参数如下：每个扇区</a:t>
            </a:r>
            <a:r>
              <a:rPr kumimoji="0" lang="en-US" altLang="zh-CN" sz="2000" b="0" kern="0" dirty="0">
                <a:latin typeface="+mn-ea"/>
              </a:rPr>
              <a:t>512</a:t>
            </a:r>
            <a:r>
              <a:rPr kumimoji="0" lang="zh-CN" altLang="en-US" sz="2000" b="0" kern="0" dirty="0">
                <a:latin typeface="+mn-ea"/>
              </a:rPr>
              <a:t>字节，每道</a:t>
            </a:r>
            <a:r>
              <a:rPr kumimoji="0" lang="en-US" altLang="zh-CN" sz="2000" b="0" kern="0" dirty="0">
                <a:latin typeface="+mn-ea"/>
              </a:rPr>
              <a:t>96</a:t>
            </a:r>
            <a:r>
              <a:rPr kumimoji="0" lang="zh-CN" altLang="en-US" sz="2000" b="0" kern="0" dirty="0">
                <a:latin typeface="+mn-ea"/>
              </a:rPr>
              <a:t>个扇区，每面</a:t>
            </a:r>
            <a:r>
              <a:rPr kumimoji="0" lang="en-US" altLang="zh-CN" sz="2000" b="0" kern="0" dirty="0">
                <a:latin typeface="+mn-ea"/>
              </a:rPr>
              <a:t>110</a:t>
            </a:r>
            <a:r>
              <a:rPr kumimoji="0" lang="zh-CN" altLang="en-US" sz="2000" b="0" kern="0" dirty="0">
                <a:latin typeface="+mn-ea"/>
              </a:rPr>
              <a:t>道，共</a:t>
            </a:r>
            <a:r>
              <a:rPr kumimoji="0" lang="en-US" altLang="zh-CN" sz="2000" b="0" kern="0" dirty="0">
                <a:latin typeface="+mn-ea"/>
              </a:rPr>
              <a:t>8</a:t>
            </a:r>
            <a:r>
              <a:rPr kumimoji="0" lang="zh-CN" altLang="en-US" sz="2000" b="0" kern="0" dirty="0">
                <a:latin typeface="+mn-ea"/>
              </a:rPr>
              <a:t>个面可用，计算存储</a:t>
            </a:r>
            <a:r>
              <a:rPr kumimoji="0" lang="en-US" altLang="zh-CN" sz="2000" b="0" kern="0" dirty="0">
                <a:latin typeface="+mn-ea"/>
              </a:rPr>
              <a:t>300000</a:t>
            </a:r>
            <a:r>
              <a:rPr kumimoji="0" lang="zh-CN" altLang="en-US" sz="2000" b="0" kern="0" dirty="0">
                <a:latin typeface="+mn-ea"/>
              </a:rPr>
              <a:t>条</a:t>
            </a:r>
            <a:r>
              <a:rPr kumimoji="0" lang="en-US" altLang="zh-CN" sz="2000" b="0" kern="0" dirty="0">
                <a:latin typeface="+mn-ea"/>
              </a:rPr>
              <a:t>120</a:t>
            </a:r>
            <a:r>
              <a:rPr kumimoji="0" lang="zh-CN" altLang="en-US" sz="2000" b="0" kern="0" dirty="0">
                <a:latin typeface="+mn-ea"/>
              </a:rPr>
              <a:t>字节长的逻辑记录需要多少磁盘空间（扇区、磁道和盘面），忽略文件头记录和磁道索引，并假设记录不能跨越两个扇区。</a:t>
            </a:r>
            <a:endParaRPr kumimoji="0" lang="en-US" altLang="zh-CN" sz="2000" b="0" kern="0" dirty="0">
              <a:latin typeface="+mn-ea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BACB106-9CC6-DD49-A7E1-87BA8CEAB4AA}"/>
              </a:ext>
            </a:extLst>
          </p:cNvPr>
          <p:cNvSpPr txBox="1">
            <a:spLocks/>
          </p:cNvSpPr>
          <p:nvPr/>
        </p:nvSpPr>
        <p:spPr bwMode="white">
          <a:xfrm>
            <a:off x="0" y="44450"/>
            <a:ext cx="91440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zh-CN" altLang="en-US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cs typeface="Times New Roman" pitchFamily="18" charset="0"/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2351247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59AB4E4-1EAD-A945-916C-5DDA99612055}"/>
              </a:ext>
            </a:extLst>
          </p:cNvPr>
          <p:cNvSpPr txBox="1">
            <a:spLocks/>
          </p:cNvSpPr>
          <p:nvPr/>
        </p:nvSpPr>
        <p:spPr bwMode="auto">
          <a:xfrm>
            <a:off x="11495" y="836712"/>
            <a:ext cx="8964488" cy="45365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0" lang="zh-CN" altLang="zh-CN" b="0" kern="0" dirty="0">
                <a:latin typeface="+mn-ea"/>
              </a:rPr>
              <a:t>作业</a:t>
            </a:r>
            <a:r>
              <a:rPr kumimoji="0" lang="en-US" altLang="zh-CN" kern="0" dirty="0">
                <a:latin typeface="+mn-ea"/>
              </a:rPr>
              <a:t>8</a:t>
            </a:r>
            <a:r>
              <a:rPr kumimoji="0" lang="zh-CN" altLang="en-US" kern="0" dirty="0">
                <a:latin typeface="+mn-ea"/>
              </a:rPr>
              <a:t>（续）</a:t>
            </a:r>
            <a:endParaRPr kumimoji="0" lang="zh-CN" altLang="en-US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zh-CN" altLang="en-US" sz="2400" b="0" kern="0" dirty="0">
                <a:latin typeface="+mn-ea"/>
              </a:rPr>
              <a:t>  </a:t>
            </a:r>
            <a:r>
              <a:rPr kumimoji="0" lang="en-US" altLang="zh-CN" sz="2000" b="0" kern="0" dirty="0">
                <a:latin typeface="+mn-ea"/>
              </a:rPr>
              <a:t>10.</a:t>
            </a:r>
            <a:r>
              <a:rPr kumimoji="0" lang="zh-CN" altLang="en-US" sz="2000" b="0" kern="0" dirty="0">
                <a:latin typeface="+mn-ea"/>
              </a:rPr>
              <a:t>考虑第</a:t>
            </a:r>
            <a:r>
              <a:rPr kumimoji="0" lang="en-US" altLang="zh-CN" sz="2000" b="0" kern="0" dirty="0">
                <a:latin typeface="+mn-ea"/>
              </a:rPr>
              <a:t>9</a:t>
            </a:r>
            <a:r>
              <a:rPr kumimoji="0" lang="zh-CN" altLang="en-US" sz="2000" b="0" kern="0" dirty="0">
                <a:latin typeface="+mn-ea"/>
              </a:rPr>
              <a:t>题中的磁盘系统，假设磁盘转速是</a:t>
            </a:r>
            <a:r>
              <a:rPr kumimoji="0" lang="en-US" altLang="zh-CN" sz="2000" b="0" kern="0" dirty="0">
                <a:latin typeface="+mn-ea"/>
              </a:rPr>
              <a:t>360rpm</a:t>
            </a:r>
            <a:r>
              <a:rPr kumimoji="0" lang="zh-CN" altLang="en-US" sz="2000" b="0" kern="0" dirty="0">
                <a:latin typeface="+mn-ea"/>
              </a:rPr>
              <a:t>，处理器处理一次</a:t>
            </a:r>
            <a:r>
              <a:rPr kumimoji="0" lang="en-US" altLang="zh-CN" sz="2000" b="0" kern="0" dirty="0">
                <a:latin typeface="+mn-ea"/>
              </a:rPr>
              <a:t>I/O</a:t>
            </a:r>
            <a:r>
              <a:rPr kumimoji="0" lang="zh-CN" altLang="en-US" sz="2000" b="0" kern="0" dirty="0">
                <a:latin typeface="+mn-ea"/>
              </a:rPr>
              <a:t>中断的时间是</a:t>
            </a:r>
            <a:r>
              <a:rPr kumimoji="0" lang="en-US" altLang="zh-CN" sz="2000" b="0" kern="0" dirty="0">
                <a:latin typeface="+mn-ea"/>
              </a:rPr>
              <a:t>2.5µs</a:t>
            </a:r>
            <a:r>
              <a:rPr kumimoji="0" lang="zh-CN" altLang="en-US" sz="2000" b="0" kern="0" dirty="0">
                <a:latin typeface="+mn-ea"/>
              </a:rPr>
              <a:t>。</a:t>
            </a:r>
            <a:endParaRPr kumimoji="0" lang="en-US" altLang="zh-CN" sz="20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000" b="0" kern="0" dirty="0">
                <a:latin typeface="+mn-ea"/>
              </a:rPr>
              <a:t>	</a:t>
            </a:r>
            <a:r>
              <a:rPr kumimoji="0" lang="zh-CN" altLang="en-US" sz="2000" b="0" kern="0" dirty="0">
                <a:latin typeface="+mn-ea"/>
              </a:rPr>
              <a:t>（</a:t>
            </a:r>
            <a:r>
              <a:rPr kumimoji="0" lang="en-US" altLang="zh-CN" sz="2000" b="0" kern="0" dirty="0">
                <a:latin typeface="+mn-ea"/>
              </a:rPr>
              <a:t>1</a:t>
            </a:r>
            <a:r>
              <a:rPr kumimoji="0" lang="zh-CN" altLang="en-US" sz="2000" b="0" kern="0" dirty="0">
                <a:latin typeface="+mn-ea"/>
              </a:rPr>
              <a:t>）处理器采用中断驱动</a:t>
            </a:r>
            <a:r>
              <a:rPr kumimoji="0" lang="en-US" altLang="zh-CN" sz="2000" b="0" kern="0" dirty="0">
                <a:latin typeface="+mn-ea"/>
              </a:rPr>
              <a:t>I/O</a:t>
            </a:r>
            <a:r>
              <a:rPr kumimoji="0" lang="zh-CN" altLang="en-US" sz="2000" b="0" kern="0" dirty="0">
                <a:latin typeface="+mn-ea"/>
              </a:rPr>
              <a:t>方式从磁盘读一个扇区，每个字节中断一次，则处理器用于处理</a:t>
            </a:r>
            <a:r>
              <a:rPr kumimoji="0" lang="en-US" altLang="zh-CN" sz="2000" b="0" kern="0" dirty="0">
                <a:latin typeface="+mn-ea"/>
              </a:rPr>
              <a:t>I/O</a:t>
            </a:r>
            <a:r>
              <a:rPr kumimoji="0" lang="zh-CN" altLang="en-US" sz="2000" b="0" kern="0" dirty="0">
                <a:latin typeface="+mn-ea"/>
              </a:rPr>
              <a:t>中断的时间占数据传输时间的百分比是多少？</a:t>
            </a:r>
            <a:endParaRPr kumimoji="0" lang="en-US" altLang="zh-CN" sz="2000" b="0" kern="0" dirty="0">
              <a:latin typeface="+mn-ea"/>
            </a:endParaRPr>
          </a:p>
          <a:p>
            <a:pPr>
              <a:buFont typeface="Arial" charset="0"/>
              <a:buNone/>
            </a:pPr>
            <a:r>
              <a:rPr kumimoji="0" lang="en-US" altLang="zh-CN" sz="2000" b="0" kern="0" dirty="0">
                <a:latin typeface="+mn-ea"/>
              </a:rPr>
              <a:t>	</a:t>
            </a:r>
            <a:r>
              <a:rPr kumimoji="0" lang="zh-CN" altLang="en-US" sz="2000" b="0" kern="0" dirty="0">
                <a:latin typeface="+mn-ea"/>
              </a:rPr>
              <a:t>（</a:t>
            </a:r>
            <a:r>
              <a:rPr kumimoji="0" lang="en-US" altLang="zh-CN" sz="2000" b="0" kern="0" dirty="0">
                <a:latin typeface="+mn-ea"/>
              </a:rPr>
              <a:t>2</a:t>
            </a:r>
            <a:r>
              <a:rPr kumimoji="0" lang="zh-CN" altLang="en-US" sz="2000" b="0" kern="0" dirty="0">
                <a:latin typeface="+mn-ea"/>
              </a:rPr>
              <a:t>）如果采用</a:t>
            </a:r>
            <a:r>
              <a:rPr kumimoji="0" lang="en-US" altLang="zh-CN" sz="2000" b="0" kern="0" dirty="0">
                <a:latin typeface="+mn-ea"/>
              </a:rPr>
              <a:t>DMA</a:t>
            </a:r>
            <a:r>
              <a:rPr kumimoji="0" lang="zh-CN" altLang="en-US" sz="2000" b="0" kern="0" dirty="0">
                <a:latin typeface="+mn-ea"/>
              </a:rPr>
              <a:t>方式从磁盘读数据，假设每个扇区中断一次，则处理器用于处理</a:t>
            </a:r>
            <a:r>
              <a:rPr kumimoji="0" lang="en-US" altLang="zh-CN" sz="2000" b="0" kern="0" dirty="0">
                <a:latin typeface="+mn-ea"/>
              </a:rPr>
              <a:t>I/O</a:t>
            </a:r>
            <a:r>
              <a:rPr kumimoji="0" lang="zh-CN" altLang="en-US" sz="2000" b="0" kern="0" dirty="0">
                <a:latin typeface="+mn-ea"/>
              </a:rPr>
              <a:t>中断的时间占数据传输时间的百分比是多少？ </a:t>
            </a:r>
            <a:endParaRPr kumimoji="0" lang="en-US" altLang="zh-CN" sz="2000" b="0" kern="0" dirty="0">
              <a:latin typeface="+mn-ea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A7B93B1-7164-6242-8BB3-A4808FD18098}"/>
              </a:ext>
            </a:extLst>
          </p:cNvPr>
          <p:cNvSpPr txBox="1">
            <a:spLocks/>
          </p:cNvSpPr>
          <p:nvPr/>
        </p:nvSpPr>
        <p:spPr bwMode="white">
          <a:xfrm>
            <a:off x="0" y="44450"/>
            <a:ext cx="91440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zh-CN" altLang="en-US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作业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0512602-51EF-A047-A0E5-90AB678AA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436510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4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11866-1ACF-0642-997A-14928293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4.2.2 </a:t>
            </a:r>
            <a:r>
              <a:rPr kumimoji="1" lang="zh-CN" altLang="en-US" dirty="0"/>
              <a:t>中断</a:t>
            </a:r>
            <a:r>
              <a:rPr kumimoji="1" lang="en-US" altLang="zh-CN" dirty="0"/>
              <a:t>I/O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34FA61-B321-BC42-A535-1DE7EFFAE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3888432" cy="4953000"/>
          </a:xfrm>
          <a:solidFill>
            <a:srgbClr val="6CC0DE"/>
          </a:solidFill>
        </p:spPr>
        <p:txBody>
          <a:bodyPr/>
          <a:lstStyle/>
          <a:p>
            <a:pPr algn="just"/>
            <a:r>
              <a:rPr lang="zh-CN" altLang="en-US" dirty="0"/>
              <a:t>中断驱动</a:t>
            </a:r>
            <a:r>
              <a:rPr lang="en-US" altLang="zh-CN" dirty="0"/>
              <a:t>I/O</a:t>
            </a:r>
            <a:r>
              <a:rPr lang="zh-CN" altLang="en-US" dirty="0"/>
              <a:t>方式</a:t>
            </a:r>
            <a:endParaRPr lang="en-US" altLang="zh-CN" dirty="0"/>
          </a:p>
          <a:p>
            <a:pPr lvl="1" algn="just"/>
            <a:r>
              <a:rPr lang="en-US" altLang="zh-CN" dirty="0">
                <a:latin typeface="+mn-lt"/>
                <a:ea typeface="+mn-ea"/>
              </a:rPr>
              <a:t>CPU</a:t>
            </a:r>
            <a:r>
              <a:rPr lang="zh-CN" altLang="en-US" dirty="0">
                <a:latin typeface="+mn-lt"/>
                <a:ea typeface="+mn-ea"/>
              </a:rPr>
              <a:t>代表进程给</a:t>
            </a: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模块发送</a:t>
            </a: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命令</a:t>
            </a:r>
            <a:endParaRPr lang="en-US" altLang="zh-CN" dirty="0">
              <a:latin typeface="+mn-lt"/>
              <a:ea typeface="+mn-ea"/>
            </a:endParaRPr>
          </a:p>
          <a:p>
            <a:pPr lvl="2" algn="just"/>
            <a:r>
              <a:rPr lang="zh-CN" altLang="en-US" sz="2400" dirty="0">
                <a:latin typeface="+mn-lt"/>
                <a:ea typeface="+mn-ea"/>
              </a:rPr>
              <a:t>如果</a:t>
            </a:r>
            <a:r>
              <a:rPr lang="en-US" altLang="zh-CN" sz="2400" dirty="0">
                <a:latin typeface="+mn-lt"/>
                <a:ea typeface="+mn-ea"/>
              </a:rPr>
              <a:t>I/O</a:t>
            </a:r>
            <a:r>
              <a:rPr lang="zh-CN" altLang="en-US" sz="2400" dirty="0">
                <a:latin typeface="+mn-lt"/>
                <a:ea typeface="+mn-ea"/>
              </a:rPr>
              <a:t>指令是非阻塞的，则继续执行后续指令</a:t>
            </a:r>
            <a:endParaRPr lang="en-US" altLang="zh-CN" sz="2400" dirty="0">
              <a:latin typeface="+mn-lt"/>
              <a:ea typeface="+mn-ea"/>
            </a:endParaRPr>
          </a:p>
          <a:p>
            <a:pPr lvl="2" algn="just"/>
            <a:r>
              <a:rPr lang="zh-CN" altLang="en-US" sz="2400" dirty="0">
                <a:latin typeface="+mn-lt"/>
                <a:ea typeface="+mn-ea"/>
              </a:rPr>
              <a:t>如果</a:t>
            </a:r>
            <a:r>
              <a:rPr lang="en-US" altLang="zh-CN" sz="2400" dirty="0">
                <a:latin typeface="+mn-lt"/>
                <a:ea typeface="+mn-ea"/>
              </a:rPr>
              <a:t>I/O</a:t>
            </a:r>
            <a:r>
              <a:rPr lang="zh-CN" altLang="en-US" sz="2400" dirty="0">
                <a:latin typeface="+mn-lt"/>
                <a:ea typeface="+mn-ea"/>
              </a:rPr>
              <a:t>指令是阻塞的，当前进程阻塞，调度其他进程。</a:t>
            </a:r>
            <a:endParaRPr lang="en-US" altLang="zh-CN" sz="2400" dirty="0">
              <a:latin typeface="+mn-lt"/>
              <a:ea typeface="+mn-ea"/>
            </a:endParaRPr>
          </a:p>
          <a:p>
            <a:pPr lvl="2" algn="just"/>
            <a:r>
              <a:rPr lang="zh-CN" altLang="en-US" dirty="0"/>
              <a:t>每次传输一个数据即产生中断</a:t>
            </a:r>
            <a:endParaRPr lang="en-US" altLang="zh-CN" sz="2400" dirty="0">
              <a:latin typeface="+mn-lt"/>
              <a:ea typeface="+mn-ea"/>
            </a:endParaRPr>
          </a:p>
          <a:p>
            <a:pPr algn="just"/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068C51-1295-6343-97DE-69D9D987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792163"/>
            <a:ext cx="4248472" cy="60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0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842AC-BDB4-5F4B-BDE3-01CCE34C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4.2.3 </a:t>
            </a:r>
            <a:r>
              <a:rPr kumimoji="1" lang="zh-CN" altLang="en-US" dirty="0"/>
              <a:t>直接存储器访问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C517D-F0C6-784F-B751-07DB75DC3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245" y="1340768"/>
            <a:ext cx="4508376" cy="3456385"/>
          </a:xfrm>
          <a:solidFill>
            <a:srgbClr val="6CC0DE"/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直接存储器访问</a:t>
            </a:r>
            <a:r>
              <a:rPr lang="en-US" altLang="zh-CN" dirty="0"/>
              <a:t>(</a:t>
            </a:r>
            <a:r>
              <a:rPr kumimoji="1" lang="en-US" altLang="zh-CN" dirty="0"/>
              <a:t>DMA)</a:t>
            </a:r>
            <a:r>
              <a:rPr kumimoji="1" lang="zh-CN" altLang="en-US" dirty="0"/>
              <a:t>方式</a:t>
            </a:r>
            <a:endParaRPr kumimoji="1" lang="en-US" altLang="zh-CN" dirty="0"/>
          </a:p>
          <a:p>
            <a:pPr lvl="1"/>
            <a:r>
              <a:rPr lang="en-US" altLang="zh-CN" dirty="0">
                <a:latin typeface="+mn-lt"/>
                <a:ea typeface="+mn-ea"/>
              </a:rPr>
              <a:t>DMA</a:t>
            </a:r>
            <a:r>
              <a:rPr lang="zh-CN" altLang="en-US" dirty="0">
                <a:latin typeface="+mn-lt"/>
                <a:ea typeface="+mn-ea"/>
              </a:rPr>
              <a:t>模块控制内存和</a:t>
            </a:r>
            <a:r>
              <a:rPr lang="en-US" altLang="zh-CN" dirty="0">
                <a:latin typeface="+mn-lt"/>
                <a:ea typeface="+mn-ea"/>
              </a:rPr>
              <a:t>I/O</a:t>
            </a:r>
            <a:r>
              <a:rPr lang="zh-CN" altLang="en-US" dirty="0">
                <a:latin typeface="+mn-lt"/>
                <a:ea typeface="+mn-ea"/>
              </a:rPr>
              <a:t>模块之间的数据交换</a:t>
            </a:r>
            <a:endParaRPr lang="en-US" altLang="zh-CN" dirty="0">
              <a:latin typeface="+mn-lt"/>
              <a:ea typeface="+mn-ea"/>
            </a:endParaRPr>
          </a:p>
          <a:p>
            <a:pPr lvl="1"/>
            <a:r>
              <a:rPr lang="zh-CN" altLang="en-US" dirty="0">
                <a:latin typeface="+mn-lt"/>
                <a:ea typeface="+mn-ea"/>
              </a:rPr>
              <a:t>处理器给</a:t>
            </a:r>
            <a:r>
              <a:rPr lang="en-US" altLang="zh-CN" dirty="0">
                <a:latin typeface="+mn-lt"/>
                <a:ea typeface="+mn-ea"/>
              </a:rPr>
              <a:t>DMA</a:t>
            </a:r>
            <a:r>
              <a:rPr lang="zh-CN" altLang="en-US" dirty="0">
                <a:latin typeface="+mn-lt"/>
                <a:ea typeface="+mn-ea"/>
              </a:rPr>
              <a:t>模块发送请求，整块数据传送结束，才中断处理器</a:t>
            </a:r>
            <a:endParaRPr kumimoji="1" lang="en-US" altLang="zh-CN" dirty="0">
              <a:latin typeface="+mn-lt"/>
              <a:ea typeface="+mn-ea"/>
            </a:endParaRPr>
          </a:p>
          <a:p>
            <a:endParaRPr kumimoji="1"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27F383-A8C2-1A4A-8318-DF71CE6BD049}"/>
              </a:ext>
            </a:extLst>
          </p:cNvPr>
          <p:cNvPicPr/>
          <p:nvPr/>
        </p:nvPicPr>
        <p:blipFill rotWithShape="1">
          <a:blip r:embed="rId2"/>
          <a:srcRect l="69766" t="55807"/>
          <a:stretch/>
        </p:blipFill>
        <p:spPr bwMode="auto">
          <a:xfrm>
            <a:off x="4716016" y="1188573"/>
            <a:ext cx="4176464" cy="439329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E84F0903-AB74-864C-A5D4-08BA3DD4F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5258123"/>
            <a:ext cx="1088603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2章 进程管理——1.进程(6)">
  <a:themeElements>
    <a:clrScheme name="Default Design 3">
      <a:dk1>
        <a:srgbClr val="000000"/>
      </a:dk1>
      <a:lt1>
        <a:srgbClr val="FFFFFF"/>
      </a:lt1>
      <a:dk2>
        <a:srgbClr val="143DA2"/>
      </a:dk2>
      <a:lt2>
        <a:srgbClr val="DDDDDD"/>
      </a:lt2>
      <a:accent1>
        <a:srgbClr val="EB592B"/>
      </a:accent1>
      <a:accent2>
        <a:srgbClr val="2EBAAD"/>
      </a:accent2>
      <a:accent3>
        <a:srgbClr val="FFFFFF"/>
      </a:accent3>
      <a:accent4>
        <a:srgbClr val="000000"/>
      </a:accent4>
      <a:accent5>
        <a:srgbClr val="F3B5AC"/>
      </a:accent5>
      <a:accent6>
        <a:srgbClr val="29A89C"/>
      </a:accent6>
      <a:hlink>
        <a:srgbClr val="AED337"/>
      </a:hlink>
      <a:folHlink>
        <a:srgbClr val="5AB7EA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264040"/>
        </a:dk1>
        <a:lt1>
          <a:srgbClr val="FFFFFF"/>
        </a:lt1>
        <a:dk2>
          <a:srgbClr val="1D548B"/>
        </a:dk2>
        <a:lt2>
          <a:srgbClr val="DDDDDD"/>
        </a:lt2>
        <a:accent1>
          <a:srgbClr val="1A99C6"/>
        </a:accent1>
        <a:accent2>
          <a:srgbClr val="E6693C"/>
        </a:accent2>
        <a:accent3>
          <a:srgbClr val="FFFFFF"/>
        </a:accent3>
        <a:accent4>
          <a:srgbClr val="1F3535"/>
        </a:accent4>
        <a:accent5>
          <a:srgbClr val="ABCADF"/>
        </a:accent5>
        <a:accent6>
          <a:srgbClr val="D05E35"/>
        </a:accent6>
        <a:hlink>
          <a:srgbClr val="D5A317"/>
        </a:hlink>
        <a:folHlink>
          <a:srgbClr val="14AC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5533C1"/>
        </a:dk2>
        <a:lt2>
          <a:srgbClr val="DDDDDD"/>
        </a:lt2>
        <a:accent1>
          <a:srgbClr val="CBB61D"/>
        </a:accent1>
        <a:accent2>
          <a:srgbClr val="40ACD2"/>
        </a:accent2>
        <a:accent3>
          <a:srgbClr val="FFFFFF"/>
        </a:accent3>
        <a:accent4>
          <a:srgbClr val="000000"/>
        </a:accent4>
        <a:accent5>
          <a:srgbClr val="E2D7AB"/>
        </a:accent5>
        <a:accent6>
          <a:srgbClr val="399BBE"/>
        </a:accent6>
        <a:hlink>
          <a:srgbClr val="DA7D28"/>
        </a:hlink>
        <a:folHlink>
          <a:srgbClr val="8522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143DA2"/>
        </a:dk2>
        <a:lt2>
          <a:srgbClr val="DDDDDD"/>
        </a:lt2>
        <a:accent1>
          <a:srgbClr val="EB592B"/>
        </a:accent1>
        <a:accent2>
          <a:srgbClr val="2EBAAD"/>
        </a:accent2>
        <a:accent3>
          <a:srgbClr val="FFFFFF"/>
        </a:accent3>
        <a:accent4>
          <a:srgbClr val="000000"/>
        </a:accent4>
        <a:accent5>
          <a:srgbClr val="F3B5AC"/>
        </a:accent5>
        <a:accent6>
          <a:srgbClr val="29A89C"/>
        </a:accent6>
        <a:hlink>
          <a:srgbClr val="AED337"/>
        </a:hlink>
        <a:folHlink>
          <a:srgbClr val="5AB7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主题1">
  <a:themeElements>
    <a:clrScheme name="Default Design 3">
      <a:dk1>
        <a:srgbClr val="000000"/>
      </a:dk1>
      <a:lt1>
        <a:srgbClr val="FFFFFF"/>
      </a:lt1>
      <a:dk2>
        <a:srgbClr val="143DA2"/>
      </a:dk2>
      <a:lt2>
        <a:srgbClr val="DDDDDD"/>
      </a:lt2>
      <a:accent1>
        <a:srgbClr val="EB592B"/>
      </a:accent1>
      <a:accent2>
        <a:srgbClr val="2EBAAD"/>
      </a:accent2>
      <a:accent3>
        <a:srgbClr val="FFFFFF"/>
      </a:accent3>
      <a:accent4>
        <a:srgbClr val="000000"/>
      </a:accent4>
      <a:accent5>
        <a:srgbClr val="F3B5AC"/>
      </a:accent5>
      <a:accent6>
        <a:srgbClr val="29A89C"/>
      </a:accent6>
      <a:hlink>
        <a:srgbClr val="AED337"/>
      </a:hlink>
      <a:folHlink>
        <a:srgbClr val="5AB7EA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264040"/>
        </a:dk1>
        <a:lt1>
          <a:srgbClr val="FFFFFF"/>
        </a:lt1>
        <a:dk2>
          <a:srgbClr val="1D548B"/>
        </a:dk2>
        <a:lt2>
          <a:srgbClr val="DDDDDD"/>
        </a:lt2>
        <a:accent1>
          <a:srgbClr val="1A99C6"/>
        </a:accent1>
        <a:accent2>
          <a:srgbClr val="E6693C"/>
        </a:accent2>
        <a:accent3>
          <a:srgbClr val="FFFFFF"/>
        </a:accent3>
        <a:accent4>
          <a:srgbClr val="1F3535"/>
        </a:accent4>
        <a:accent5>
          <a:srgbClr val="ABCADF"/>
        </a:accent5>
        <a:accent6>
          <a:srgbClr val="D05E35"/>
        </a:accent6>
        <a:hlink>
          <a:srgbClr val="D5A317"/>
        </a:hlink>
        <a:folHlink>
          <a:srgbClr val="14AC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5533C1"/>
        </a:dk2>
        <a:lt2>
          <a:srgbClr val="DDDDDD"/>
        </a:lt2>
        <a:accent1>
          <a:srgbClr val="CBB61D"/>
        </a:accent1>
        <a:accent2>
          <a:srgbClr val="40ACD2"/>
        </a:accent2>
        <a:accent3>
          <a:srgbClr val="FFFFFF"/>
        </a:accent3>
        <a:accent4>
          <a:srgbClr val="000000"/>
        </a:accent4>
        <a:accent5>
          <a:srgbClr val="E2D7AB"/>
        </a:accent5>
        <a:accent6>
          <a:srgbClr val="399BBE"/>
        </a:accent6>
        <a:hlink>
          <a:srgbClr val="DA7D28"/>
        </a:hlink>
        <a:folHlink>
          <a:srgbClr val="8522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143DA2"/>
        </a:dk2>
        <a:lt2>
          <a:srgbClr val="DDDDDD"/>
        </a:lt2>
        <a:accent1>
          <a:srgbClr val="EB592B"/>
        </a:accent1>
        <a:accent2>
          <a:srgbClr val="2EBAAD"/>
        </a:accent2>
        <a:accent3>
          <a:srgbClr val="FFFFFF"/>
        </a:accent3>
        <a:accent4>
          <a:srgbClr val="000000"/>
        </a:accent4>
        <a:accent5>
          <a:srgbClr val="F3B5AC"/>
        </a:accent5>
        <a:accent6>
          <a:srgbClr val="29A89C"/>
        </a:accent6>
        <a:hlink>
          <a:srgbClr val="AED337"/>
        </a:hlink>
        <a:folHlink>
          <a:srgbClr val="5AB7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第2章 进程管理——1.进程(6)">
  <a:themeElements>
    <a:clrScheme name="Default Design 3">
      <a:dk1>
        <a:srgbClr val="000000"/>
      </a:dk1>
      <a:lt1>
        <a:srgbClr val="FFFFFF"/>
      </a:lt1>
      <a:dk2>
        <a:srgbClr val="143DA2"/>
      </a:dk2>
      <a:lt2>
        <a:srgbClr val="DDDDDD"/>
      </a:lt2>
      <a:accent1>
        <a:srgbClr val="EB592B"/>
      </a:accent1>
      <a:accent2>
        <a:srgbClr val="2EBAAD"/>
      </a:accent2>
      <a:accent3>
        <a:srgbClr val="FFFFFF"/>
      </a:accent3>
      <a:accent4>
        <a:srgbClr val="000000"/>
      </a:accent4>
      <a:accent5>
        <a:srgbClr val="F3B5AC"/>
      </a:accent5>
      <a:accent6>
        <a:srgbClr val="29A89C"/>
      </a:accent6>
      <a:hlink>
        <a:srgbClr val="AED337"/>
      </a:hlink>
      <a:folHlink>
        <a:srgbClr val="5AB7EA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264040"/>
        </a:dk1>
        <a:lt1>
          <a:srgbClr val="FFFFFF"/>
        </a:lt1>
        <a:dk2>
          <a:srgbClr val="1D548B"/>
        </a:dk2>
        <a:lt2>
          <a:srgbClr val="DDDDDD"/>
        </a:lt2>
        <a:accent1>
          <a:srgbClr val="1A99C6"/>
        </a:accent1>
        <a:accent2>
          <a:srgbClr val="E6693C"/>
        </a:accent2>
        <a:accent3>
          <a:srgbClr val="FFFFFF"/>
        </a:accent3>
        <a:accent4>
          <a:srgbClr val="1F3535"/>
        </a:accent4>
        <a:accent5>
          <a:srgbClr val="ABCADF"/>
        </a:accent5>
        <a:accent6>
          <a:srgbClr val="D05E35"/>
        </a:accent6>
        <a:hlink>
          <a:srgbClr val="D5A317"/>
        </a:hlink>
        <a:folHlink>
          <a:srgbClr val="14AC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5533C1"/>
        </a:dk2>
        <a:lt2>
          <a:srgbClr val="DDDDDD"/>
        </a:lt2>
        <a:accent1>
          <a:srgbClr val="CBB61D"/>
        </a:accent1>
        <a:accent2>
          <a:srgbClr val="40ACD2"/>
        </a:accent2>
        <a:accent3>
          <a:srgbClr val="FFFFFF"/>
        </a:accent3>
        <a:accent4>
          <a:srgbClr val="000000"/>
        </a:accent4>
        <a:accent5>
          <a:srgbClr val="E2D7AB"/>
        </a:accent5>
        <a:accent6>
          <a:srgbClr val="399BBE"/>
        </a:accent6>
        <a:hlink>
          <a:srgbClr val="DA7D28"/>
        </a:hlink>
        <a:folHlink>
          <a:srgbClr val="8522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143DA2"/>
        </a:dk2>
        <a:lt2>
          <a:srgbClr val="DDDDDD"/>
        </a:lt2>
        <a:accent1>
          <a:srgbClr val="EB592B"/>
        </a:accent1>
        <a:accent2>
          <a:srgbClr val="2EBAAD"/>
        </a:accent2>
        <a:accent3>
          <a:srgbClr val="FFFFFF"/>
        </a:accent3>
        <a:accent4>
          <a:srgbClr val="000000"/>
        </a:accent4>
        <a:accent5>
          <a:srgbClr val="F3B5AC"/>
        </a:accent5>
        <a:accent6>
          <a:srgbClr val="29A89C"/>
        </a:accent6>
        <a:hlink>
          <a:srgbClr val="AED337"/>
        </a:hlink>
        <a:folHlink>
          <a:srgbClr val="5AB7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主题1">
  <a:themeElements>
    <a:clrScheme name="Default Design 3">
      <a:dk1>
        <a:srgbClr val="000000"/>
      </a:dk1>
      <a:lt1>
        <a:srgbClr val="FFFFFF"/>
      </a:lt1>
      <a:dk2>
        <a:srgbClr val="143DA2"/>
      </a:dk2>
      <a:lt2>
        <a:srgbClr val="DDDDDD"/>
      </a:lt2>
      <a:accent1>
        <a:srgbClr val="EB592B"/>
      </a:accent1>
      <a:accent2>
        <a:srgbClr val="2EBAAD"/>
      </a:accent2>
      <a:accent3>
        <a:srgbClr val="FFFFFF"/>
      </a:accent3>
      <a:accent4>
        <a:srgbClr val="000000"/>
      </a:accent4>
      <a:accent5>
        <a:srgbClr val="F3B5AC"/>
      </a:accent5>
      <a:accent6>
        <a:srgbClr val="29A89C"/>
      </a:accent6>
      <a:hlink>
        <a:srgbClr val="AED337"/>
      </a:hlink>
      <a:folHlink>
        <a:srgbClr val="5AB7EA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264040"/>
        </a:dk1>
        <a:lt1>
          <a:srgbClr val="FFFFFF"/>
        </a:lt1>
        <a:dk2>
          <a:srgbClr val="1D548B"/>
        </a:dk2>
        <a:lt2>
          <a:srgbClr val="DDDDDD"/>
        </a:lt2>
        <a:accent1>
          <a:srgbClr val="1A99C6"/>
        </a:accent1>
        <a:accent2>
          <a:srgbClr val="E6693C"/>
        </a:accent2>
        <a:accent3>
          <a:srgbClr val="FFFFFF"/>
        </a:accent3>
        <a:accent4>
          <a:srgbClr val="1F3535"/>
        </a:accent4>
        <a:accent5>
          <a:srgbClr val="ABCADF"/>
        </a:accent5>
        <a:accent6>
          <a:srgbClr val="D05E35"/>
        </a:accent6>
        <a:hlink>
          <a:srgbClr val="D5A317"/>
        </a:hlink>
        <a:folHlink>
          <a:srgbClr val="14AC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5533C1"/>
        </a:dk2>
        <a:lt2>
          <a:srgbClr val="DDDDDD"/>
        </a:lt2>
        <a:accent1>
          <a:srgbClr val="CBB61D"/>
        </a:accent1>
        <a:accent2>
          <a:srgbClr val="40ACD2"/>
        </a:accent2>
        <a:accent3>
          <a:srgbClr val="FFFFFF"/>
        </a:accent3>
        <a:accent4>
          <a:srgbClr val="000000"/>
        </a:accent4>
        <a:accent5>
          <a:srgbClr val="E2D7AB"/>
        </a:accent5>
        <a:accent6>
          <a:srgbClr val="399BBE"/>
        </a:accent6>
        <a:hlink>
          <a:srgbClr val="DA7D28"/>
        </a:hlink>
        <a:folHlink>
          <a:srgbClr val="8522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143DA2"/>
        </a:dk2>
        <a:lt2>
          <a:srgbClr val="DDDDDD"/>
        </a:lt2>
        <a:accent1>
          <a:srgbClr val="EB592B"/>
        </a:accent1>
        <a:accent2>
          <a:srgbClr val="2EBAAD"/>
        </a:accent2>
        <a:accent3>
          <a:srgbClr val="FFFFFF"/>
        </a:accent3>
        <a:accent4>
          <a:srgbClr val="000000"/>
        </a:accent4>
        <a:accent5>
          <a:srgbClr val="F3B5AC"/>
        </a:accent5>
        <a:accent6>
          <a:srgbClr val="29A89C"/>
        </a:accent6>
        <a:hlink>
          <a:srgbClr val="AED337"/>
        </a:hlink>
        <a:folHlink>
          <a:srgbClr val="5AB7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主题1">
  <a:themeElements>
    <a:clrScheme name="Default Design 3">
      <a:dk1>
        <a:srgbClr val="000000"/>
      </a:dk1>
      <a:lt1>
        <a:srgbClr val="FFFFFF"/>
      </a:lt1>
      <a:dk2>
        <a:srgbClr val="143DA2"/>
      </a:dk2>
      <a:lt2>
        <a:srgbClr val="DDDDDD"/>
      </a:lt2>
      <a:accent1>
        <a:srgbClr val="EB592B"/>
      </a:accent1>
      <a:accent2>
        <a:srgbClr val="2EBAAD"/>
      </a:accent2>
      <a:accent3>
        <a:srgbClr val="FFFFFF"/>
      </a:accent3>
      <a:accent4>
        <a:srgbClr val="000000"/>
      </a:accent4>
      <a:accent5>
        <a:srgbClr val="F3B5AC"/>
      </a:accent5>
      <a:accent6>
        <a:srgbClr val="29A89C"/>
      </a:accent6>
      <a:hlink>
        <a:srgbClr val="AED337"/>
      </a:hlink>
      <a:folHlink>
        <a:srgbClr val="5AB7EA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264040"/>
        </a:dk1>
        <a:lt1>
          <a:srgbClr val="FFFFFF"/>
        </a:lt1>
        <a:dk2>
          <a:srgbClr val="1D548B"/>
        </a:dk2>
        <a:lt2>
          <a:srgbClr val="DDDDDD"/>
        </a:lt2>
        <a:accent1>
          <a:srgbClr val="1A99C6"/>
        </a:accent1>
        <a:accent2>
          <a:srgbClr val="E6693C"/>
        </a:accent2>
        <a:accent3>
          <a:srgbClr val="FFFFFF"/>
        </a:accent3>
        <a:accent4>
          <a:srgbClr val="1F3535"/>
        </a:accent4>
        <a:accent5>
          <a:srgbClr val="ABCADF"/>
        </a:accent5>
        <a:accent6>
          <a:srgbClr val="D05E35"/>
        </a:accent6>
        <a:hlink>
          <a:srgbClr val="D5A317"/>
        </a:hlink>
        <a:folHlink>
          <a:srgbClr val="14AC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5533C1"/>
        </a:dk2>
        <a:lt2>
          <a:srgbClr val="DDDDDD"/>
        </a:lt2>
        <a:accent1>
          <a:srgbClr val="CBB61D"/>
        </a:accent1>
        <a:accent2>
          <a:srgbClr val="40ACD2"/>
        </a:accent2>
        <a:accent3>
          <a:srgbClr val="FFFFFF"/>
        </a:accent3>
        <a:accent4>
          <a:srgbClr val="000000"/>
        </a:accent4>
        <a:accent5>
          <a:srgbClr val="E2D7AB"/>
        </a:accent5>
        <a:accent6>
          <a:srgbClr val="399BBE"/>
        </a:accent6>
        <a:hlink>
          <a:srgbClr val="DA7D28"/>
        </a:hlink>
        <a:folHlink>
          <a:srgbClr val="8522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143DA2"/>
        </a:dk2>
        <a:lt2>
          <a:srgbClr val="DDDDDD"/>
        </a:lt2>
        <a:accent1>
          <a:srgbClr val="EB592B"/>
        </a:accent1>
        <a:accent2>
          <a:srgbClr val="2EBAAD"/>
        </a:accent2>
        <a:accent3>
          <a:srgbClr val="FFFFFF"/>
        </a:accent3>
        <a:accent4>
          <a:srgbClr val="000000"/>
        </a:accent4>
        <a:accent5>
          <a:srgbClr val="F3B5AC"/>
        </a:accent5>
        <a:accent6>
          <a:srgbClr val="29A89C"/>
        </a:accent6>
        <a:hlink>
          <a:srgbClr val="AED337"/>
        </a:hlink>
        <a:folHlink>
          <a:srgbClr val="5AB7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第2章 进程管理——1.进程(6)</Template>
  <TotalTime>36654</TotalTime>
  <Words>12486</Words>
  <Application>Microsoft Macintosh PowerPoint</Application>
  <PresentationFormat>全屏显示(4:3)</PresentationFormat>
  <Paragraphs>1291</Paragraphs>
  <Slides>73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90" baseType="lpstr">
      <vt:lpstr>黑体</vt:lpstr>
      <vt:lpstr>华文细黑</vt:lpstr>
      <vt:lpstr>楷体_GB2312</vt:lpstr>
      <vt:lpstr>宋体</vt:lpstr>
      <vt:lpstr>Arial</vt:lpstr>
      <vt:lpstr>Calibri</vt:lpstr>
      <vt:lpstr>Courier New</vt:lpstr>
      <vt:lpstr>Times New Roman</vt:lpstr>
      <vt:lpstr>Verdana</vt:lpstr>
      <vt:lpstr>Wingdings</vt:lpstr>
      <vt:lpstr>第2章 进程管理——1.进程(6)</vt:lpstr>
      <vt:lpstr>1_主题1</vt:lpstr>
      <vt:lpstr>1_第2章 进程管理——1.进程(6)</vt:lpstr>
      <vt:lpstr>2_主题1</vt:lpstr>
      <vt:lpstr>主题1</vt:lpstr>
      <vt:lpstr>Image</vt:lpstr>
      <vt:lpstr>Visio</vt:lpstr>
      <vt:lpstr>PowerPoint 演示文稿</vt:lpstr>
      <vt:lpstr>主要内容</vt:lpstr>
      <vt:lpstr>4.1 I/O设备</vt:lpstr>
      <vt:lpstr>4.1 I/O设备</vt:lpstr>
      <vt:lpstr>4.1 I/O设备</vt:lpstr>
      <vt:lpstr>4.2 I/O控制方式</vt:lpstr>
      <vt:lpstr>4.2.1 程序I/O </vt:lpstr>
      <vt:lpstr>4.2.2 中断I/O </vt:lpstr>
      <vt:lpstr>4.2.3 直接存储器访问 </vt:lpstr>
      <vt:lpstr>4.2.3 直接存储器访问 </vt:lpstr>
      <vt:lpstr>4.2.3 直接存储器访问 </vt:lpstr>
      <vt:lpstr>4.2.3 直接存储器访问 </vt:lpstr>
      <vt:lpstr>4.2.3 直接存储器访问 </vt:lpstr>
      <vt:lpstr>4.2.4 通道控制方式</vt:lpstr>
      <vt:lpstr>4.2.4 通道控制方式</vt:lpstr>
      <vt:lpstr>4.2.5 I/O功能的发展</vt:lpstr>
      <vt:lpstr>4.3 操作系统的设计问题</vt:lpstr>
      <vt:lpstr>4.3 操作系统的设计问题</vt:lpstr>
      <vt:lpstr>4.3 操作系统的设计问题</vt:lpstr>
      <vt:lpstr>4.3 操作系统的设计问题</vt:lpstr>
      <vt:lpstr>4.3 操作系统的设计问题</vt:lpstr>
      <vt:lpstr>4.3 操作系统的设计问题</vt:lpstr>
      <vt:lpstr>4.4 I/O缓冲</vt:lpstr>
      <vt:lpstr>4.4 I/O缓冲</vt:lpstr>
      <vt:lpstr>PowerPoint 演示文稿</vt:lpstr>
      <vt:lpstr>PowerPoint 演示文稿</vt:lpstr>
      <vt:lpstr>PowerPoint 演示文稿</vt:lpstr>
      <vt:lpstr> 面向流的单缓冲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4.5.1 磁盘性能参数</vt:lpstr>
      <vt:lpstr>4.5.1 磁盘性能参数</vt:lpstr>
      <vt:lpstr>4.5.1 磁盘性能参数</vt:lpstr>
      <vt:lpstr>4.5.1 磁盘性能参数</vt:lpstr>
      <vt:lpstr>PowerPoint 演示文稿</vt:lpstr>
      <vt:lpstr>PowerPoint 演示文稿</vt:lpstr>
      <vt:lpstr>PowerPoint 演示文稿</vt:lpstr>
      <vt:lpstr>PowerPoint 演示文稿</vt:lpstr>
      <vt:lpstr>4.5.2 磁盘调度策略</vt:lpstr>
      <vt:lpstr>4.5.2 磁盘调度策略</vt:lpstr>
      <vt:lpstr>PowerPoint 演示文稿</vt:lpstr>
      <vt:lpstr>PowerPoint 演示文稿</vt:lpstr>
      <vt:lpstr>PowerPoint 演示文稿</vt:lpstr>
      <vt:lpstr>4.5.2 磁盘调度策略</vt:lpstr>
      <vt:lpstr>4.6 RAID</vt:lpstr>
      <vt:lpstr>RAID（Redundant Array of Independent Disks）</vt:lpstr>
      <vt:lpstr>PowerPoint 演示文稿</vt:lpstr>
      <vt:lpstr>RAID Level 0</vt:lpstr>
      <vt:lpstr>RAID Level 1</vt:lpstr>
      <vt:lpstr>RAID Level 2</vt:lpstr>
      <vt:lpstr>RAID Level 3</vt:lpstr>
      <vt:lpstr>RAID Level 4</vt:lpstr>
      <vt:lpstr>RAID Level 5</vt:lpstr>
      <vt:lpstr>RAID Level 6</vt:lpstr>
      <vt:lpstr>4.7 磁盘高速缓存</vt:lpstr>
      <vt:lpstr>4.7 磁盘高速缓存</vt:lpstr>
      <vt:lpstr>4.7 磁盘高速缓存</vt:lpstr>
      <vt:lpstr>4.7 磁盘高速缓存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liujy</dc:creator>
  <cp:lastModifiedBy>Microsoft Office User</cp:lastModifiedBy>
  <cp:revision>1036</cp:revision>
  <cp:lastPrinted>2019-11-27T08:40:23Z</cp:lastPrinted>
  <dcterms:created xsi:type="dcterms:W3CDTF">2003-08-22T01:32:17Z</dcterms:created>
  <dcterms:modified xsi:type="dcterms:W3CDTF">2020-08-22T10:32:17Z</dcterms:modified>
</cp:coreProperties>
</file>